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314" r:id="rId16"/>
    <p:sldId id="284" r:id="rId17"/>
    <p:sldId id="285" r:id="rId18"/>
    <p:sldId id="263" r:id="rId19"/>
    <p:sldId id="286" r:id="rId20"/>
    <p:sldId id="288" r:id="rId21"/>
    <p:sldId id="287" r:id="rId22"/>
    <p:sldId id="264" r:id="rId23"/>
    <p:sldId id="265" r:id="rId24"/>
    <p:sldId id="266" r:id="rId25"/>
    <p:sldId id="267" r:id="rId26"/>
    <p:sldId id="268" r:id="rId27"/>
    <p:sldId id="271" r:id="rId28"/>
    <p:sldId id="272" r:id="rId29"/>
    <p:sldId id="290" r:id="rId30"/>
    <p:sldId id="273" r:id="rId31"/>
    <p:sldId id="289" r:id="rId32"/>
    <p:sldId id="316" r:id="rId33"/>
    <p:sldId id="291" r:id="rId34"/>
    <p:sldId id="317" r:id="rId35"/>
    <p:sldId id="295" r:id="rId36"/>
    <p:sldId id="292" r:id="rId37"/>
    <p:sldId id="274" r:id="rId38"/>
    <p:sldId id="297" r:id="rId39"/>
    <p:sldId id="298" r:id="rId40"/>
    <p:sldId id="299" r:id="rId41"/>
    <p:sldId id="300" r:id="rId42"/>
    <p:sldId id="301" r:id="rId43"/>
    <p:sldId id="275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8" r:id="rId52"/>
    <p:sldId id="276" r:id="rId53"/>
    <p:sldId id="311" r:id="rId54"/>
    <p:sldId id="309" r:id="rId55"/>
    <p:sldId id="319" r:id="rId56"/>
    <p:sldId id="310" r:id="rId57"/>
    <p:sldId id="320" r:id="rId58"/>
    <p:sldId id="312" r:id="rId59"/>
    <p:sldId id="277" r:id="rId60"/>
    <p:sldId id="313" r:id="rId61"/>
    <p:sldId id="278" r:id="rId62"/>
    <p:sldId id="280" r:id="rId63"/>
    <p:sldId id="281" r:id="rId64"/>
    <p:sldId id="282" r:id="rId6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Palatino Linotype" panose="02040502050505030304" pitchFamily="18" charset="0"/>
      <p:regular r:id="rId70"/>
      <p:bold r:id="rId71"/>
      <p:italic r:id="rId72"/>
      <p:boldItalic r:id="rId73"/>
    </p:embeddedFont>
    <p:embeddedFont>
      <p:font typeface="Verdana" panose="020B0604030504040204" pitchFamily="34" charset="0"/>
      <p:regular r:id="rId74"/>
      <p:bold r:id="rId75"/>
      <p:italic r:id="rId76"/>
      <p:boldItalic r:id="rId77"/>
    </p:embeddedFont>
    <p:embeddedFont>
      <p:font typeface="Tahoma" panose="020B0604030504040204" pitchFamily="34" charset="0"/>
      <p:regular r:id="rId78"/>
      <p:bold r:id="rId79"/>
    </p:embeddedFont>
    <p:embeddedFont>
      <p:font typeface="Helvetica" panose="020B0604020202020204" pitchFamily="34" charset="0"/>
      <p:regular r:id="rId80"/>
      <p:bold r:id="rId81"/>
      <p:italic r:id="rId82"/>
      <p:boldItalic r:id="rId83"/>
    </p:embeddedFont>
    <p:embeddedFont>
      <p:font typeface="Trebuchet MS" panose="020B0603020202020204" pitchFamily="34" charset="0"/>
      <p:regular r:id="rId84"/>
      <p:bold r:id="rId85"/>
      <p:italic r:id="rId86"/>
      <p:boldItalic r:id="rId8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font" Target="fonts/font3.fntdata"/><Relationship Id="rId76" Type="http://schemas.openxmlformats.org/officeDocument/2006/relationships/font" Target="fonts/font11.fntdata"/><Relationship Id="rId84" Type="http://schemas.openxmlformats.org/officeDocument/2006/relationships/font" Target="fonts/font19.fntdata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87" Type="http://schemas.openxmlformats.org/officeDocument/2006/relationships/font" Target="fonts/font22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17.fntdata"/><Relationship Id="rId90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font" Target="fonts/font2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font" Target="fonts/font2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09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6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500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53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70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8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87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675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36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6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21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561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29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3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792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64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02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48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44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75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300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9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88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046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5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4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838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78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123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555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41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4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91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62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77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5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674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01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99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9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3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993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13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115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31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1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688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963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3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15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64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08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11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723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315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07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9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899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4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913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1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53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064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979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20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228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19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8050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54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7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989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90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888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44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091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556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960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7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8474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02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684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4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292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61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113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24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821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44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399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1849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372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607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30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64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11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06629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60556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783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3801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72921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1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Is More Than an Advertisement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Activities involved in marketing include:</a:t>
            </a:r>
          </a:p>
          <a:p>
            <a:pPr lvl="1"/>
            <a:r>
              <a:rPr lang="en-US" dirty="0"/>
              <a:t>Determining what type of research about customers is needed</a:t>
            </a:r>
          </a:p>
          <a:p>
            <a:pPr lvl="1"/>
            <a:r>
              <a:rPr lang="en-US" dirty="0"/>
              <a:t>Deciding how to get products to customers</a:t>
            </a:r>
          </a:p>
          <a:p>
            <a:pPr lvl="1"/>
            <a:r>
              <a:rPr lang="en-US" dirty="0"/>
              <a:t>Pricing, promoting, and selling the products</a:t>
            </a:r>
          </a:p>
          <a:p>
            <a:pPr lvl="1"/>
            <a:r>
              <a:rPr lang="en-US" dirty="0"/>
              <a:t>Deciding how to manage data and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A </a:t>
            </a:r>
            <a:r>
              <a:rPr lang="en-US" b="1" dirty="0"/>
              <a:t>marketing professional</a:t>
            </a:r>
            <a:r>
              <a:rPr lang="en-US" dirty="0"/>
              <a:t> helps determine the marketing needs of a company, develops and implements marketing plans, and focuses on customer </a:t>
            </a:r>
            <a:r>
              <a:rPr lang="en-US" dirty="0" smtClean="0"/>
              <a:t>satisfaction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421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Marketing?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about marketing will make an individual a better consumer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consumer</a:t>
            </a:r>
            <a:r>
              <a:rPr lang="en-US" dirty="0" smtClean="0"/>
              <a:t> is a customer who buys a product for his or her own use</a:t>
            </a:r>
          </a:p>
          <a:p>
            <a:pPr lvl="2"/>
            <a:r>
              <a:rPr lang="en-US" dirty="0" smtClean="0"/>
              <a:t>Consumers need to make informed decisions about the products they buy</a:t>
            </a:r>
          </a:p>
          <a:p>
            <a:pPr lvl="2"/>
            <a:r>
              <a:rPr lang="en-US" dirty="0" smtClean="0"/>
              <a:t>Knowledge about marketing will help consumers understand how businesses influence purchasing decisions</a:t>
            </a:r>
          </a:p>
          <a:p>
            <a:pPr lvl="1"/>
            <a:r>
              <a:rPr lang="en-US" dirty="0" smtClean="0"/>
              <a:t>Marketing includes information to help individuals make wise purchasing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3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Marketing? (Continued)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about marketing helps an individual learn how to market himself</a:t>
            </a:r>
          </a:p>
          <a:p>
            <a:pPr lvl="1"/>
            <a:r>
              <a:rPr lang="en-US" dirty="0" smtClean="0"/>
              <a:t>Marketing can help sell an individual’s talents and abilities</a:t>
            </a:r>
          </a:p>
          <a:p>
            <a:pPr lvl="1"/>
            <a:r>
              <a:rPr lang="en-US" dirty="0" smtClean="0"/>
              <a:t>Marketing can help prepare individuals for the future</a:t>
            </a:r>
          </a:p>
          <a:p>
            <a:pPr lvl="2"/>
            <a:r>
              <a:rPr lang="en-US" dirty="0" smtClean="0"/>
              <a:t>Job searching</a:t>
            </a:r>
          </a:p>
          <a:p>
            <a:pPr lvl="2"/>
            <a:r>
              <a:rPr lang="en-US" dirty="0" smtClean="0"/>
              <a:t>Applying for college</a:t>
            </a:r>
          </a:p>
          <a:p>
            <a:pPr lvl="2"/>
            <a:r>
              <a:rPr lang="en-US" dirty="0" smtClean="0"/>
              <a:t>Volunteering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sking for a promotion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3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Marketing? (Continued)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about marketing will make for a better employee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nderstand the company’s vision and what the company wants to achieve</a:t>
            </a:r>
          </a:p>
          <a:p>
            <a:pPr lvl="1"/>
            <a:r>
              <a:rPr lang="en-US" dirty="0" smtClean="0"/>
              <a:t>Understand marketing functions and how to work with the company’s marketing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3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Marketing? (Continued)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about marketing can influence a career path</a:t>
            </a:r>
          </a:p>
          <a:p>
            <a:pPr lvl="1"/>
            <a:r>
              <a:rPr lang="en-US" dirty="0" smtClean="0"/>
              <a:t>Marketing careers include: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arketing manager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ales professional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arket researcher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uyer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ogistics professional</a:t>
            </a:r>
          </a:p>
          <a:p>
            <a:pPr lvl="1"/>
            <a:r>
              <a:rPr lang="en-US" dirty="0" smtClean="0"/>
              <a:t>There is a marketing career to fit any talent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2064" indent="-512064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the goal </a:t>
            </a:r>
            <a:r>
              <a:rPr lang="en-US" sz="2800" dirty="0" smtClean="0"/>
              <a:t>of marketing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goal of marketing is to meet </a:t>
            </a:r>
            <a:r>
              <a:rPr lang="en-US" sz="2800" dirty="0" smtClean="0">
                <a:solidFill>
                  <a:srgbClr val="00B0F0"/>
                </a:solidFill>
              </a:rPr>
              <a:t>customer </a:t>
            </a:r>
            <a:r>
              <a:rPr lang="en-US" sz="2800" dirty="0">
                <a:solidFill>
                  <a:srgbClr val="00B0F0"/>
                </a:solidFill>
              </a:rPr>
              <a:t>needs and wants with </a:t>
            </a:r>
            <a:r>
              <a:rPr lang="en-US" sz="2800" dirty="0" smtClean="0">
                <a:solidFill>
                  <a:srgbClr val="00B0F0"/>
                </a:solidFill>
              </a:rPr>
              <a:t>products </a:t>
            </a:r>
            <a:r>
              <a:rPr lang="en-US" sz="2800" dirty="0">
                <a:solidFill>
                  <a:srgbClr val="00B0F0"/>
                </a:solidFill>
              </a:rPr>
              <a:t>they can and will buy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Explain the difference between a good and a service.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good is a physical item that can be touched. A service is an action that is done for you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1.1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3"/>
            </a:pPr>
            <a:r>
              <a:rPr lang="en-US" sz="2800" dirty="0" smtClean="0"/>
              <a:t>What is the broad term applied to a person who works in marketing?</a:t>
            </a:r>
          </a:p>
          <a:p>
            <a:pPr marL="512064" indent="-512064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Marketing professional.</a:t>
            </a:r>
          </a:p>
          <a:p>
            <a:pPr marL="512064" indent="-512064">
              <a:buFont typeface="+mj-lt"/>
              <a:buAutoNum type="arabicPeriod" startAt="4"/>
            </a:pPr>
            <a:r>
              <a:rPr lang="en-US" sz="2800" dirty="0"/>
              <a:t>How does learning about marketing make a person a better consumer?</a:t>
            </a:r>
          </a:p>
          <a:p>
            <a:pPr marL="512064" indent="-512064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As </a:t>
            </a:r>
            <a:r>
              <a:rPr lang="en-US" sz="2800" dirty="0">
                <a:solidFill>
                  <a:srgbClr val="00B0F0"/>
                </a:solidFill>
              </a:rPr>
              <a:t>a consumer, you need to make informed decisions about the products you buy. Knowledge about marketing will help you understand how businesses influence your purchasing decisions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1.1 Review (Continued)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5"/>
            </a:pPr>
            <a:r>
              <a:rPr lang="en-US" sz="2800" dirty="0" smtClean="0"/>
              <a:t>Provide an example of a situation in which a person might need to market himself or herself.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(Any) Job searching, applying for college, volunteering, and asking for a promotion.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1.1 Review (Continued)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1.2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Marketing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1.2-1 Discuss the marketing concept. </a:t>
            </a:r>
          </a:p>
          <a:p>
            <a:r>
              <a:rPr lang="en-US" dirty="0" smtClean="0"/>
              <a:t>1.2-2 Explain the marketing mix. </a:t>
            </a:r>
          </a:p>
          <a:p>
            <a:r>
              <a:rPr lang="en-US" dirty="0" smtClean="0"/>
              <a:t>1.2-3 Identify the seven functions of marketing. </a:t>
            </a:r>
          </a:p>
          <a:p>
            <a:r>
              <a:rPr lang="en-US" dirty="0" smtClean="0"/>
              <a:t>1.2-4 Define </a:t>
            </a:r>
            <a:r>
              <a:rPr lang="en-US" i="1" dirty="0" smtClean="0"/>
              <a:t>economic utility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1.2-5 Describe benefits of marketing.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Marketing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93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50" dirty="0" smtClean="0"/>
              <a:t>marketing concept</a:t>
            </a:r>
          </a:p>
          <a:p>
            <a:r>
              <a:rPr lang="en-US" sz="2650" dirty="0" smtClean="0"/>
              <a:t>market</a:t>
            </a:r>
          </a:p>
          <a:p>
            <a:r>
              <a:rPr lang="en-US" sz="2650" dirty="0" smtClean="0"/>
              <a:t>business-to-consumer (B2C) market</a:t>
            </a:r>
          </a:p>
          <a:p>
            <a:r>
              <a:rPr lang="en-US" sz="2650" dirty="0" smtClean="0"/>
              <a:t>business-to-business (B2B) market</a:t>
            </a:r>
          </a:p>
          <a:p>
            <a:r>
              <a:rPr lang="en-US" sz="2650" dirty="0" smtClean="0"/>
              <a:t>target market</a:t>
            </a:r>
          </a:p>
          <a:p>
            <a:r>
              <a:rPr lang="en-US" sz="2650" dirty="0" smtClean="0"/>
              <a:t>profit</a:t>
            </a:r>
          </a:p>
          <a:p>
            <a:r>
              <a:rPr lang="en-US" sz="2650" dirty="0" smtClean="0"/>
              <a:t>marketing mix</a:t>
            </a:r>
          </a:p>
          <a:p>
            <a:r>
              <a:rPr lang="en-US" sz="2650" dirty="0" smtClean="0"/>
              <a:t>price</a:t>
            </a:r>
          </a:p>
          <a:p>
            <a:r>
              <a:rPr lang="en-US" sz="2650" dirty="0" smtClean="0"/>
              <a:t>place</a:t>
            </a:r>
          </a:p>
          <a:p>
            <a:r>
              <a:rPr lang="en-US" sz="2650" dirty="0" smtClean="0"/>
              <a:t>promotion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650" dirty="0"/>
              <a:t>promotional mix</a:t>
            </a:r>
          </a:p>
          <a:p>
            <a:r>
              <a:rPr lang="en-US" sz="2650" dirty="0" smtClean="0"/>
              <a:t>channel</a:t>
            </a:r>
          </a:p>
          <a:p>
            <a:r>
              <a:rPr lang="en-US" sz="2650" dirty="0" smtClean="0"/>
              <a:t>channel management</a:t>
            </a:r>
          </a:p>
          <a:p>
            <a:r>
              <a:rPr lang="en-US" sz="2650" dirty="0" smtClean="0"/>
              <a:t>marketing-information management (MIM)</a:t>
            </a:r>
          </a:p>
          <a:p>
            <a:r>
              <a:rPr lang="en-US" sz="2650" dirty="0" smtClean="0"/>
              <a:t>market planning</a:t>
            </a:r>
          </a:p>
          <a:p>
            <a:r>
              <a:rPr lang="en-US" sz="2650" dirty="0" smtClean="0"/>
              <a:t>pricing</a:t>
            </a:r>
          </a:p>
          <a:p>
            <a:r>
              <a:rPr lang="en-US" sz="2650" dirty="0" smtClean="0"/>
              <a:t>product/service management</a:t>
            </a:r>
          </a:p>
          <a:p>
            <a:r>
              <a:rPr lang="en-US" sz="2650" dirty="0" smtClean="0"/>
              <a:t>selling</a:t>
            </a:r>
          </a:p>
          <a:p>
            <a:r>
              <a:rPr lang="en-US" sz="2650" dirty="0" smtClean="0"/>
              <a:t>utility</a:t>
            </a:r>
          </a:p>
        </p:txBody>
      </p:sp>
    </p:spTree>
    <p:extLst>
      <p:ext uri="{BB962C8B-B14F-4D97-AF65-F5344CB8AC3E}">
        <p14:creationId xmlns:p14="http://schemas.microsoft.com/office/powerpoint/2010/main" val="34939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is marketing necessary for business success?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1371602"/>
          </a:xfrm>
        </p:spPr>
        <p:txBody>
          <a:bodyPr/>
          <a:lstStyle/>
          <a:p>
            <a:r>
              <a:rPr lang="en-US" dirty="0" smtClean="0"/>
              <a:t>Marketing 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Helvetica" pitchFamily="34" charset="0"/>
              </a:rPr>
              <a:t>The </a:t>
            </a:r>
            <a:r>
              <a:rPr lang="en-US" b="1" dirty="0" smtClean="0">
                <a:solidFill>
                  <a:schemeClr val="tx1"/>
                </a:solidFill>
                <a:latin typeface="Helvetica" pitchFamily="34" charset="0"/>
              </a:rPr>
              <a:t>marketing concept </a:t>
            </a:r>
            <a:r>
              <a:rPr lang="en-US" dirty="0" smtClean="0">
                <a:solidFill>
                  <a:schemeClr val="tx1"/>
                </a:solidFill>
                <a:latin typeface="Helvetica" pitchFamily="34" charset="0"/>
              </a:rPr>
              <a:t>focuses on satisfying customer needs and wants, while achieving profit goals for the company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93254" y="5628421"/>
            <a:ext cx="1838326" cy="249239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  <a:endParaRPr lang="en-US" sz="1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20" y="1747109"/>
            <a:ext cx="4175760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Concept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Customer satisfaction</a:t>
            </a:r>
            <a:r>
              <a:rPr lang="en-US" dirty="0" smtClean="0"/>
              <a:t> is the degree to which customers are pleased with a company’s products</a:t>
            </a:r>
          </a:p>
          <a:p>
            <a:pPr lvl="1"/>
            <a:r>
              <a:rPr lang="en-US" dirty="0" smtClean="0"/>
              <a:t>Can be measured by number of repeat customers</a:t>
            </a:r>
          </a:p>
          <a:p>
            <a:pPr lvl="1"/>
            <a:r>
              <a:rPr lang="en-US" dirty="0" smtClean="0"/>
              <a:t>Marketing concept benefits customers because the business is focused on meeting their needs</a:t>
            </a:r>
          </a:p>
        </p:txBody>
      </p:sp>
    </p:spTree>
    <p:extLst>
      <p:ext uri="{BB962C8B-B14F-4D97-AF65-F5344CB8AC3E}">
        <p14:creationId xmlns:p14="http://schemas.microsoft.com/office/powerpoint/2010/main" val="11110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Concept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marketing concept can be implemented to satisfy customers, the market must be identified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market</a:t>
            </a:r>
            <a:r>
              <a:rPr lang="en-US" dirty="0" smtClean="0"/>
              <a:t> is anywhere a buyer and a seller convene to buy and sell goods </a:t>
            </a:r>
          </a:p>
          <a:p>
            <a:pPr lvl="1"/>
            <a:r>
              <a:rPr lang="en-US" dirty="0" smtClean="0"/>
              <a:t>Two types of markets</a:t>
            </a:r>
          </a:p>
          <a:p>
            <a:pPr lvl="2"/>
            <a:r>
              <a:rPr lang="en-US" dirty="0" smtClean="0"/>
              <a:t>Business-to-consumer (B2C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Business-to-business (B2B)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Concept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Business-to-consumer (B2C) market </a:t>
            </a:r>
            <a:r>
              <a:rPr lang="en-US" dirty="0" smtClean="0"/>
              <a:t>consists of customers who buy products for their own use, or </a:t>
            </a:r>
            <a:r>
              <a:rPr lang="en-US" i="1" dirty="0" smtClean="0"/>
              <a:t>consumers</a:t>
            </a:r>
          </a:p>
          <a:p>
            <a:r>
              <a:rPr lang="en-US" b="1" dirty="0" smtClean="0"/>
              <a:t>Business-to-business (B2B) market </a:t>
            </a:r>
            <a:r>
              <a:rPr lang="en-US" dirty="0" smtClean="0"/>
              <a:t>consists of customers who buy products for use in a business</a:t>
            </a:r>
          </a:p>
          <a:p>
            <a:pPr lvl="1"/>
            <a:r>
              <a:rPr lang="en-US" dirty="0" smtClean="0"/>
              <a:t>Customers are called </a:t>
            </a:r>
            <a:r>
              <a:rPr lang="en-US" i="1" dirty="0" smtClean="0"/>
              <a:t>clients</a:t>
            </a:r>
            <a:endParaRPr lang="en-US" dirty="0" smtClean="0"/>
          </a:p>
          <a:p>
            <a:pPr lvl="1"/>
            <a:r>
              <a:rPr lang="en-US" dirty="0" smtClean="0"/>
              <a:t>Includes governmental agencies and other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Concept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Market identification</a:t>
            </a:r>
            <a:r>
              <a:rPr lang="en-US" dirty="0" smtClean="0"/>
              <a:t> is identifying an existing customer or a potential customer as one of the following: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usiness-to-consumer (B2C) customer</a:t>
            </a:r>
          </a:p>
          <a:p>
            <a:pPr lvl="1"/>
            <a:r>
              <a:rPr lang="en-US" dirty="0" smtClean="0"/>
              <a:t>Business-to-business (B2B) customer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06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Concept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target market</a:t>
            </a:r>
            <a:r>
              <a:rPr lang="en-US" dirty="0" smtClean="0"/>
              <a:t> is the specific group of customers whose needs and wants a company will focus on satisfying</a:t>
            </a:r>
          </a:p>
          <a:p>
            <a:pPr lvl="1"/>
            <a:r>
              <a:rPr lang="en-US" dirty="0" smtClean="0"/>
              <a:t>B2C example: teens ages 16–18 who live in the southern United States</a:t>
            </a:r>
          </a:p>
          <a:p>
            <a:pPr lvl="1"/>
            <a:r>
              <a:rPr lang="en-US" dirty="0" smtClean="0"/>
              <a:t>B2B example: governmental agencies located in Chicago, Illinois that purchase tablet computers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06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Concept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company approach</a:t>
            </a:r>
          </a:p>
          <a:p>
            <a:pPr lvl="1"/>
            <a:r>
              <a:rPr lang="en-US" dirty="0" smtClean="0"/>
              <a:t>Employees must work together as a team to achieve customer satisfaction</a:t>
            </a:r>
          </a:p>
          <a:p>
            <a:pPr lvl="1"/>
            <a:r>
              <a:rPr lang="en-US" dirty="0" smtClean="0"/>
              <a:t>Marketing-oriented companies believe that every interaction with a customer should be viewed as a marketing opportunity</a:t>
            </a:r>
          </a:p>
          <a:p>
            <a:pPr lvl="1"/>
            <a:r>
              <a:rPr lang="en-US" dirty="0" smtClean="0"/>
              <a:t>Marketing helps an entire business focus on customer satisfaction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Concept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Profit </a:t>
            </a:r>
            <a:r>
              <a:rPr lang="en-US" dirty="0" smtClean="0"/>
              <a:t>is the difference between the income earned and expenses incurred by a business during a specific period of time</a:t>
            </a:r>
          </a:p>
          <a:p>
            <a:pPr lvl="1"/>
            <a:r>
              <a:rPr lang="en-US" dirty="0" smtClean="0"/>
              <a:t>Businesses using the marketing concept understand that building a strong base of satisfied customers leads to healthy profits</a:t>
            </a:r>
          </a:p>
          <a:p>
            <a:pPr lvl="1"/>
            <a:r>
              <a:rPr lang="en-US" dirty="0" smtClean="0"/>
              <a:t>Satisfied customers are repeat customers, and repeat customers ensure higher sales </a:t>
            </a:r>
          </a:p>
        </p:txBody>
      </p:sp>
    </p:spTree>
    <p:extLst>
      <p:ext uri="{BB962C8B-B14F-4D97-AF65-F5344CB8AC3E}">
        <p14:creationId xmlns:p14="http://schemas.microsoft.com/office/powerpoint/2010/main" val="111100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1.1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Marketing Defined</a:t>
            </a:r>
          </a:p>
        </p:txBody>
      </p:sp>
    </p:spTree>
    <p:extLst>
      <p:ext uri="{BB962C8B-B14F-4D97-AF65-F5344CB8AC3E}">
        <p14:creationId xmlns:p14="http://schemas.microsoft.com/office/powerpoint/2010/main" val="3181160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Mix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marketing mix </a:t>
            </a:r>
            <a:r>
              <a:rPr lang="en-US" dirty="0" smtClean="0"/>
              <a:t>is the strategy for using the elements of product, price, place, and promotion</a:t>
            </a:r>
            <a:endParaRPr lang="en-US" dirty="0"/>
          </a:p>
          <a:p>
            <a:r>
              <a:rPr lang="en-US" dirty="0" smtClean="0"/>
              <a:t>Keys to creating a successful marketing mix</a:t>
            </a:r>
          </a:p>
          <a:p>
            <a:pPr lvl="1"/>
            <a:r>
              <a:rPr lang="en-US" dirty="0" smtClean="0"/>
              <a:t>Choosing the right product</a:t>
            </a:r>
          </a:p>
          <a:p>
            <a:pPr lvl="1"/>
            <a:r>
              <a:rPr lang="en-US" dirty="0" smtClean="0"/>
              <a:t>Selling it at the right price</a:t>
            </a:r>
          </a:p>
          <a:p>
            <a:pPr lvl="1"/>
            <a:r>
              <a:rPr lang="en-US" dirty="0" smtClean="0"/>
              <a:t>Making it available at the right place</a:t>
            </a:r>
          </a:p>
          <a:p>
            <a:pPr lvl="1"/>
            <a:r>
              <a:rPr lang="en-US" dirty="0" smtClean="0"/>
              <a:t>Promoting it in a way that will reach the target customers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57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Mix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05757" y="6247724"/>
            <a:ext cx="1847444" cy="296288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Publisher</a:t>
            </a:r>
            <a:endParaRPr 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799133"/>
            <a:ext cx="4457701" cy="44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Mix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</a:p>
          <a:p>
            <a:pPr lvl="1"/>
            <a:r>
              <a:rPr lang="en-US" dirty="0" smtClean="0"/>
              <a:t>Includes goods, services, and ideas </a:t>
            </a:r>
          </a:p>
          <a:p>
            <a:pPr lvl="1"/>
            <a:r>
              <a:rPr lang="en-US" dirty="0" smtClean="0"/>
              <a:t>Without product, there are no sales</a:t>
            </a:r>
          </a:p>
          <a:p>
            <a:pPr lvl="1"/>
            <a:r>
              <a:rPr lang="en-US" dirty="0" smtClean="0"/>
              <a:t>Directly related to price, place, and promotion</a:t>
            </a:r>
          </a:p>
        </p:txBody>
      </p:sp>
    </p:spTree>
    <p:extLst>
      <p:ext uri="{BB962C8B-B14F-4D97-AF65-F5344CB8AC3E}">
        <p14:creationId xmlns:p14="http://schemas.microsoft.com/office/powerpoint/2010/main" val="19757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Mix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Price</a:t>
            </a:r>
            <a:r>
              <a:rPr lang="en-US" dirty="0" smtClean="0"/>
              <a:t> is the amount of money requested or exchanged for a product</a:t>
            </a:r>
          </a:p>
          <a:p>
            <a:pPr lvl="1"/>
            <a:r>
              <a:rPr lang="en-US" dirty="0" smtClean="0"/>
              <a:t>If too high, customers might not buy the product</a:t>
            </a:r>
          </a:p>
          <a:p>
            <a:pPr lvl="1"/>
            <a:r>
              <a:rPr lang="en-US" dirty="0" smtClean="0"/>
              <a:t>If too low, the business might not make a profit</a:t>
            </a:r>
          </a:p>
          <a:p>
            <a:r>
              <a:rPr lang="en-US" dirty="0" smtClean="0"/>
              <a:t>Goal is to charge the exact amount a customer is willing to pay for an item</a:t>
            </a:r>
          </a:p>
          <a:p>
            <a:r>
              <a:rPr lang="en-US" dirty="0" smtClean="0"/>
              <a:t>Setting the best price is important for both business success and customer satisfaction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57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Mix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Place</a:t>
            </a:r>
            <a:r>
              <a:rPr lang="en-US" dirty="0" smtClean="0"/>
              <a:t> refers to activities involved in getting a product or service to the end users</a:t>
            </a:r>
          </a:p>
          <a:p>
            <a:pPr lvl="1"/>
            <a:r>
              <a:rPr lang="en-US" dirty="0" smtClean="0"/>
              <a:t>Also known as </a:t>
            </a:r>
            <a:r>
              <a:rPr lang="en-US" i="1" dirty="0" smtClean="0"/>
              <a:t>distribution</a:t>
            </a:r>
            <a:endParaRPr lang="en-US" dirty="0" smtClean="0"/>
          </a:p>
          <a:p>
            <a:pPr lvl="1"/>
            <a:r>
              <a:rPr lang="en-US" dirty="0" smtClean="0"/>
              <a:t>Includes shipping, order processing, inventory warehousing or storage, and stocking of goods</a:t>
            </a:r>
          </a:p>
          <a:p>
            <a:r>
              <a:rPr lang="en-US" dirty="0" smtClean="0"/>
              <a:t>Decisions involve determining when, where, and how products get to customers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5749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Mix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Promotion</a:t>
            </a:r>
            <a:r>
              <a:rPr lang="en-US" dirty="0" smtClean="0"/>
              <a:t> is communicating with potential customers in an effort to influence their buying behavior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promotional mix</a:t>
            </a:r>
            <a:r>
              <a:rPr lang="en-US" dirty="0" smtClean="0"/>
              <a:t> is a combination of the elements used in a promotional campaign</a:t>
            </a:r>
          </a:p>
          <a:p>
            <a:pPr lvl="1"/>
            <a:r>
              <a:rPr lang="en-US" dirty="0" smtClean="0"/>
              <a:t>Personal selling</a:t>
            </a:r>
          </a:p>
          <a:p>
            <a:pPr lvl="1"/>
            <a:r>
              <a:rPr lang="en-US" dirty="0" smtClean="0"/>
              <a:t>Advertising</a:t>
            </a:r>
          </a:p>
          <a:p>
            <a:pPr lvl="1"/>
            <a:r>
              <a:rPr lang="en-US" dirty="0" smtClean="0"/>
              <a:t>Sales promotion</a:t>
            </a:r>
          </a:p>
          <a:p>
            <a:pPr lvl="1"/>
            <a:r>
              <a:rPr lang="en-US" dirty="0" smtClean="0"/>
              <a:t>Public relations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5749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Marketing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management</a:t>
            </a:r>
          </a:p>
          <a:p>
            <a:r>
              <a:rPr lang="en-US" dirty="0" smtClean="0"/>
              <a:t>Marketing-information management (MIM)</a:t>
            </a:r>
          </a:p>
          <a:p>
            <a:r>
              <a:rPr lang="en-US" dirty="0" smtClean="0"/>
              <a:t>Market planning</a:t>
            </a:r>
          </a:p>
          <a:p>
            <a:r>
              <a:rPr lang="en-US" dirty="0" smtClean="0"/>
              <a:t>Pricing</a:t>
            </a:r>
          </a:p>
          <a:p>
            <a:r>
              <a:rPr lang="en-US" dirty="0" smtClean="0"/>
              <a:t>Product/service management</a:t>
            </a:r>
          </a:p>
          <a:p>
            <a:r>
              <a:rPr lang="en-US" dirty="0" smtClean="0"/>
              <a:t>Promotion</a:t>
            </a:r>
          </a:p>
          <a:p>
            <a:r>
              <a:rPr lang="en-US" dirty="0" smtClean="0"/>
              <a:t>Selling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51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Marketing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9425" y="6248007"/>
            <a:ext cx="3962020" cy="237733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Copyright MBA Research, Columbus, Ohio. Used with permission.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99146"/>
            <a:ext cx="5076445" cy="44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51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83" y="228600"/>
            <a:ext cx="8534400" cy="1295400"/>
          </a:xfrm>
        </p:spPr>
        <p:txBody>
          <a:bodyPr/>
          <a:lstStyle/>
          <a:p>
            <a:r>
              <a:rPr lang="en-US" dirty="0" smtClean="0"/>
              <a:t>Functions of Marketing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564880" cy="48006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channel</a:t>
            </a:r>
            <a:r>
              <a:rPr lang="en-US" dirty="0" smtClean="0"/>
              <a:t> is a route a product takes from a producer to a customer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channel management</a:t>
            </a:r>
            <a:r>
              <a:rPr lang="en-US" dirty="0" smtClean="0"/>
              <a:t> function is handling the activities involved in getting products from producers to customers</a:t>
            </a:r>
          </a:p>
          <a:p>
            <a:pPr lvl="1"/>
            <a:r>
              <a:rPr lang="en-US" dirty="0" smtClean="0"/>
              <a:t>Managing methods used to transport and store goods</a:t>
            </a:r>
          </a:p>
          <a:p>
            <a:pPr lvl="1"/>
            <a:r>
              <a:rPr lang="en-US" dirty="0" smtClean="0"/>
              <a:t>Deciding where products are sold</a:t>
            </a:r>
          </a:p>
          <a:p>
            <a:pPr lvl="1"/>
            <a:r>
              <a:rPr lang="en-US" dirty="0" smtClean="0"/>
              <a:t>Finding sources for products</a:t>
            </a:r>
          </a:p>
          <a:p>
            <a:pPr lvl="1"/>
            <a:r>
              <a:rPr lang="en-US" dirty="0" smtClean="0"/>
              <a:t>On-time delivery</a:t>
            </a:r>
          </a:p>
          <a:p>
            <a:pPr lvl="1"/>
            <a:r>
              <a:rPr lang="en-US" dirty="0" smtClean="0"/>
              <a:t>Transferring product ownership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51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Marketing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marketing-information management (MIM)</a:t>
            </a:r>
            <a:r>
              <a:rPr lang="en-US" dirty="0" smtClean="0"/>
              <a:t> function is gathering and analyzing information about markets, customers, industry trends, new technology, and competing businesses</a:t>
            </a:r>
          </a:p>
          <a:p>
            <a:pPr lvl="1"/>
            <a:r>
              <a:rPr lang="en-US" dirty="0" smtClean="0"/>
              <a:t>Also called </a:t>
            </a:r>
            <a:r>
              <a:rPr lang="en-US" i="1" dirty="0" smtClean="0"/>
              <a:t>marketing research</a:t>
            </a:r>
            <a:endParaRPr lang="en-US" dirty="0" smtClean="0"/>
          </a:p>
          <a:p>
            <a:pPr lvl="1"/>
            <a:r>
              <a:rPr lang="en-US" dirty="0" smtClean="0"/>
              <a:t>Includes making sure the right people in an organization get the information needed to make business decisions</a:t>
            </a:r>
          </a:p>
          <a:p>
            <a:pPr lvl="1"/>
            <a:r>
              <a:rPr lang="en-US" dirty="0" smtClean="0"/>
              <a:t>Might include developing surveys, analyzing survey results, preparing recommendations, and meeting with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5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1.1-1 Discuss marketing.</a:t>
            </a:r>
          </a:p>
          <a:p>
            <a:r>
              <a:rPr lang="en-US" dirty="0" smtClean="0"/>
              <a:t>1.1-2 Identify why a student might study marketing.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17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Marketing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market planning</a:t>
            </a:r>
            <a:r>
              <a:rPr lang="en-US" dirty="0" smtClean="0"/>
              <a:t> function is analyzing the potential of different marketplaces in order to create strategies to target a specific market</a:t>
            </a:r>
          </a:p>
          <a:p>
            <a:pPr lvl="1"/>
            <a:r>
              <a:rPr lang="en-US" dirty="0" smtClean="0"/>
              <a:t>Identifying the target market</a:t>
            </a:r>
          </a:p>
          <a:p>
            <a:pPr lvl="1"/>
            <a:r>
              <a:rPr lang="en-US" dirty="0" smtClean="0"/>
              <a:t>Determining appropriate marketing strategies</a:t>
            </a:r>
          </a:p>
          <a:p>
            <a:pPr lvl="1"/>
            <a:r>
              <a:rPr lang="en-US" dirty="0" smtClean="0"/>
              <a:t>Setting a marketing budget</a:t>
            </a:r>
          </a:p>
          <a:p>
            <a:pPr lvl="1"/>
            <a:r>
              <a:rPr lang="en-US" dirty="0" smtClean="0"/>
              <a:t>Using metrics to measure budget effectiveness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51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Marketing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pricing </a:t>
            </a:r>
            <a:r>
              <a:rPr lang="en-US" dirty="0" smtClean="0"/>
              <a:t>function is all the activities involved in setting prices for products</a:t>
            </a:r>
          </a:p>
          <a:p>
            <a:pPr lvl="1"/>
            <a:r>
              <a:rPr lang="en-US" dirty="0" smtClean="0"/>
              <a:t>Researching and analyzing pricing of competitors</a:t>
            </a:r>
          </a:p>
          <a:p>
            <a:pPr lvl="1"/>
            <a:r>
              <a:rPr lang="en-US" dirty="0" smtClean="0"/>
              <a:t>Using financial information to set prices that cover costs and allow the business to make a profit</a:t>
            </a:r>
          </a:p>
          <a:p>
            <a:pPr lvl="1"/>
            <a:r>
              <a:rPr lang="en-US" dirty="0" smtClean="0"/>
              <a:t>Adjusting prices when conditions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51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Marketing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product/service management</a:t>
            </a:r>
            <a:r>
              <a:rPr lang="en-US" dirty="0" smtClean="0"/>
              <a:t> function is determining which products a business should offer to meet customer needs</a:t>
            </a:r>
          </a:p>
          <a:p>
            <a:pPr lvl="1"/>
            <a:r>
              <a:rPr lang="en-US" dirty="0" smtClean="0"/>
              <a:t>Developing a new product or service or improving a current one</a:t>
            </a:r>
          </a:p>
          <a:p>
            <a:pPr lvl="1"/>
            <a:r>
              <a:rPr lang="en-US" dirty="0" smtClean="0"/>
              <a:t>Deciding which products to carry or services to offer</a:t>
            </a:r>
          </a:p>
          <a:p>
            <a:pPr lvl="1"/>
            <a:r>
              <a:rPr lang="en-US" dirty="0" smtClean="0"/>
              <a:t>Deciding which brands, quantities, colors, sizes, features, or options to offer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Marketing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Promotion</a:t>
            </a:r>
            <a:r>
              <a:rPr lang="en-US" dirty="0" smtClean="0"/>
              <a:t> is communicating with potential customers in an effort to influence their behavior</a:t>
            </a:r>
          </a:p>
          <a:p>
            <a:pPr lvl="1"/>
            <a:r>
              <a:rPr lang="en-US" dirty="0" smtClean="0"/>
              <a:t>All communication from an organization to its customers and the public</a:t>
            </a:r>
          </a:p>
          <a:p>
            <a:pPr lvl="1"/>
            <a:r>
              <a:rPr lang="en-US" dirty="0" smtClean="0"/>
              <a:t>The promotional mix has four activities</a:t>
            </a:r>
          </a:p>
          <a:p>
            <a:pPr lvl="2"/>
            <a:r>
              <a:rPr lang="en-US" dirty="0" smtClean="0"/>
              <a:t>Personal selling</a:t>
            </a:r>
          </a:p>
          <a:p>
            <a:pPr lvl="2"/>
            <a:r>
              <a:rPr lang="en-US" dirty="0" smtClean="0"/>
              <a:t>Advertising</a:t>
            </a:r>
          </a:p>
          <a:p>
            <a:pPr lvl="2"/>
            <a:r>
              <a:rPr lang="en-US" dirty="0" smtClean="0"/>
              <a:t>Sales promotion</a:t>
            </a:r>
          </a:p>
          <a:p>
            <a:pPr lvl="2"/>
            <a:r>
              <a:rPr lang="en-US" dirty="0" smtClean="0"/>
              <a:t>Public relations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Marketing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Selling</a:t>
            </a:r>
            <a:r>
              <a:rPr lang="en-US" dirty="0" smtClean="0"/>
              <a:t> is all personal communications with customers </a:t>
            </a:r>
          </a:p>
          <a:p>
            <a:pPr lvl="1"/>
            <a:r>
              <a:rPr lang="en-US" dirty="0" smtClean="0"/>
              <a:t>Selling activities include: </a:t>
            </a:r>
          </a:p>
          <a:p>
            <a:pPr lvl="2"/>
            <a:r>
              <a:rPr lang="en-US" dirty="0" smtClean="0"/>
              <a:t>helping customers in a store</a:t>
            </a:r>
          </a:p>
          <a:p>
            <a:pPr lvl="2"/>
            <a:r>
              <a:rPr lang="en-US" dirty="0" smtClean="0"/>
              <a:t>making sales or product demonstrations</a:t>
            </a:r>
          </a:p>
          <a:p>
            <a:pPr lvl="2"/>
            <a:r>
              <a:rPr lang="en-US" dirty="0" smtClean="0"/>
              <a:t>providing any form of customer service</a:t>
            </a:r>
          </a:p>
          <a:p>
            <a:pPr lvl="1"/>
            <a:r>
              <a:rPr lang="en-US" dirty="0" smtClean="0"/>
              <a:t>Personal selling is done most often in business sales and for large-ticket items in retail settings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Utility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Utility</a:t>
            </a:r>
            <a:r>
              <a:rPr lang="en-US" dirty="0" smtClean="0"/>
              <a:t> is the characteristics of a product that satisfy human wants and needs</a:t>
            </a:r>
          </a:p>
          <a:p>
            <a:pPr lvl="1"/>
            <a:r>
              <a:rPr lang="en-US" dirty="0" smtClean="0"/>
              <a:t>Also referred to as </a:t>
            </a:r>
            <a:r>
              <a:rPr lang="en-US" i="1" dirty="0" smtClean="0"/>
              <a:t>value</a:t>
            </a:r>
          </a:p>
          <a:p>
            <a:pPr lvl="1"/>
            <a:r>
              <a:rPr lang="en-US" dirty="0" smtClean="0"/>
              <a:t>Five types of utility</a:t>
            </a:r>
          </a:p>
          <a:p>
            <a:pPr lvl="2"/>
            <a:r>
              <a:rPr lang="en-US" dirty="0" smtClean="0"/>
              <a:t>Form</a:t>
            </a:r>
          </a:p>
          <a:p>
            <a:pPr lvl="2"/>
            <a:r>
              <a:rPr lang="en-US" dirty="0" smtClean="0"/>
              <a:t>Place</a:t>
            </a:r>
          </a:p>
          <a:p>
            <a:pPr lvl="2"/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Information</a:t>
            </a:r>
          </a:p>
          <a:p>
            <a:pPr lvl="2"/>
            <a:r>
              <a:rPr lang="en-US" dirty="0" smtClean="0"/>
              <a:t>Possession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0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Utility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2274" y="5555198"/>
            <a:ext cx="1809751" cy="247651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Publisher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2367" r="1453" b="2367"/>
          <a:stretch/>
        </p:blipFill>
        <p:spPr>
          <a:xfrm>
            <a:off x="638175" y="2400299"/>
            <a:ext cx="7867650" cy="31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Utility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Form utility</a:t>
            </a:r>
            <a:r>
              <a:rPr lang="en-US" dirty="0" smtClean="0"/>
              <a:t> is added when a business changes the form of something to make it more useful</a:t>
            </a:r>
          </a:p>
          <a:p>
            <a:pPr lvl="1"/>
            <a:r>
              <a:rPr lang="en-US" dirty="0" smtClean="0"/>
              <a:t>Main job of production</a:t>
            </a:r>
          </a:p>
          <a:p>
            <a:pPr lvl="1"/>
            <a:r>
              <a:rPr lang="en-US" dirty="0" smtClean="0"/>
              <a:t>Example: an auto manufacturer turns steel, plastic, fabric, and glass into an automobile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01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Utility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Place utility</a:t>
            </a:r>
            <a:r>
              <a:rPr lang="en-US" dirty="0" smtClean="0"/>
              <a:t> is added when products are available at convenient places</a:t>
            </a:r>
          </a:p>
          <a:p>
            <a:pPr lvl="1"/>
            <a:r>
              <a:rPr lang="en-US" dirty="0" smtClean="0"/>
              <a:t>Marketing guides business in adding place utility</a:t>
            </a:r>
          </a:p>
          <a:p>
            <a:pPr lvl="1"/>
            <a:r>
              <a:rPr lang="en-US" dirty="0" smtClean="0"/>
              <a:t>Example: financial institutions provide automated teller machines (ATMs) at convenient places, such as a supermarket or an airport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0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Utility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Time utility</a:t>
            </a:r>
            <a:r>
              <a:rPr lang="en-US" dirty="0" smtClean="0"/>
              <a:t> is added when products are made available at the times that customers need and want them</a:t>
            </a:r>
          </a:p>
          <a:p>
            <a:pPr lvl="1"/>
            <a:r>
              <a:rPr lang="en-US" dirty="0" smtClean="0"/>
              <a:t>Marketing research helps provide the data to make decisions about time utility</a:t>
            </a:r>
          </a:p>
          <a:p>
            <a:pPr lvl="1"/>
            <a:r>
              <a:rPr lang="en-US" dirty="0" smtClean="0"/>
              <a:t>Example: most banks now stay open late, are open on Saturday mornings, or offer online banking         24 hours a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dirty="0" smtClean="0"/>
              <a:t>Key Terms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52525"/>
            <a:ext cx="8001000" cy="5181600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marketing</a:t>
            </a:r>
          </a:p>
          <a:p>
            <a:r>
              <a:rPr lang="en-US" dirty="0" smtClean="0"/>
              <a:t>need</a:t>
            </a:r>
          </a:p>
          <a:p>
            <a:r>
              <a:rPr lang="en-US" dirty="0" smtClean="0"/>
              <a:t>want</a:t>
            </a:r>
          </a:p>
          <a:p>
            <a:r>
              <a:rPr lang="en-US" dirty="0" smtClean="0"/>
              <a:t>product</a:t>
            </a:r>
          </a:p>
          <a:p>
            <a:r>
              <a:rPr lang="en-US" dirty="0" smtClean="0"/>
              <a:t>good</a:t>
            </a:r>
          </a:p>
          <a:p>
            <a:r>
              <a:rPr lang="en-US" dirty="0" smtClean="0"/>
              <a:t>service </a:t>
            </a:r>
          </a:p>
          <a:p>
            <a:r>
              <a:rPr lang="en-US" dirty="0" smtClean="0"/>
              <a:t>idea</a:t>
            </a:r>
          </a:p>
          <a:p>
            <a:r>
              <a:rPr lang="en-US" dirty="0"/>
              <a:t>m</a:t>
            </a:r>
            <a:r>
              <a:rPr lang="en-US" dirty="0" smtClean="0"/>
              <a:t>arketing professional </a:t>
            </a:r>
          </a:p>
          <a:p>
            <a:r>
              <a:rPr lang="en-US" dirty="0" smtClean="0"/>
              <a:t>consumer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43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Utility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Information utility</a:t>
            </a:r>
            <a:r>
              <a:rPr lang="en-US" dirty="0" smtClean="0"/>
              <a:t> is added when marketing provides information about a product to a customer</a:t>
            </a:r>
          </a:p>
          <a:p>
            <a:pPr lvl="1"/>
            <a:r>
              <a:rPr lang="en-US" dirty="0" smtClean="0"/>
              <a:t>Major part is telling customers about products and where to buy them</a:t>
            </a:r>
          </a:p>
          <a:p>
            <a:pPr lvl="1"/>
            <a:r>
              <a:rPr lang="en-US" dirty="0" smtClean="0"/>
              <a:t>Example: websites describe products and give purchase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0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Utility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Possession utility</a:t>
            </a:r>
            <a:r>
              <a:rPr lang="en-US" dirty="0" smtClean="0"/>
              <a:t> is added when it becomes easier for a customer to acquire a product</a:t>
            </a:r>
          </a:p>
          <a:p>
            <a:pPr lvl="1"/>
            <a:r>
              <a:rPr lang="en-US" dirty="0" smtClean="0"/>
              <a:t>Includes offering various kinds of credit</a:t>
            </a:r>
          </a:p>
          <a:p>
            <a:pPr lvl="1"/>
            <a:r>
              <a:rPr lang="en-US" dirty="0" smtClean="0"/>
              <a:t>Example: a car dealer helps you arrange for a loan that enables you to take possession and use the car while you are still paying for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01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Marketing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information</a:t>
            </a:r>
          </a:p>
          <a:p>
            <a:pPr lvl="1"/>
            <a:r>
              <a:rPr lang="en-US" dirty="0"/>
              <a:t>Educating consumers</a:t>
            </a:r>
          </a:p>
          <a:p>
            <a:pPr lvl="1"/>
            <a:r>
              <a:rPr lang="en-US" dirty="0"/>
              <a:t>Enabling customers to make educated decisions</a:t>
            </a:r>
          </a:p>
          <a:p>
            <a:r>
              <a:rPr lang="en-US" dirty="0" smtClean="0"/>
              <a:t>Stimulates competition</a:t>
            </a:r>
          </a:p>
          <a:p>
            <a:pPr lvl="1"/>
            <a:r>
              <a:rPr lang="en-US" dirty="0"/>
              <a:t>Creating more and better products at competitive prices</a:t>
            </a:r>
          </a:p>
          <a:p>
            <a:pPr lvl="1"/>
            <a:r>
              <a:rPr lang="en-US" dirty="0"/>
              <a:t>More products available from many </a:t>
            </a:r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8884636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Marketing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Improves the economy</a:t>
            </a:r>
          </a:p>
          <a:p>
            <a:pPr lvl="1"/>
            <a:r>
              <a:rPr lang="en-US" dirty="0" smtClean="0"/>
              <a:t>Creating a positive cycle of economic growth by persuading people to buy </a:t>
            </a:r>
          </a:p>
          <a:p>
            <a:pPr lvl="1"/>
            <a:r>
              <a:rPr lang="en-US" dirty="0" smtClean="0"/>
              <a:t>Providing jobs vital to the success of any community</a:t>
            </a:r>
          </a:p>
          <a:p>
            <a:pPr lvl="1"/>
            <a:r>
              <a:rPr lang="en-US" dirty="0" smtClean="0"/>
              <a:t>Allowing businesses to grow</a:t>
            </a:r>
          </a:p>
          <a:p>
            <a:r>
              <a:rPr lang="en-US" dirty="0" smtClean="0"/>
              <a:t>Identifies </a:t>
            </a:r>
            <a:r>
              <a:rPr lang="en-US" dirty="0"/>
              <a:t>new business opportunities</a:t>
            </a:r>
          </a:p>
          <a:p>
            <a:pPr lvl="1"/>
            <a:r>
              <a:rPr lang="en-US" dirty="0"/>
              <a:t>Showing the need for a change to an existing product or an entirely new product</a:t>
            </a:r>
          </a:p>
          <a:p>
            <a:pPr lvl="1"/>
            <a:r>
              <a:rPr lang="en-US" dirty="0"/>
              <a:t>Establishing brands</a:t>
            </a:r>
          </a:p>
          <a:p>
            <a:pPr lvl="1"/>
            <a:r>
              <a:rPr lang="en-US" dirty="0"/>
              <a:t>Creating loyal customers </a:t>
            </a:r>
          </a:p>
        </p:txBody>
      </p:sp>
    </p:spTree>
    <p:extLst>
      <p:ext uri="{BB962C8B-B14F-4D97-AF65-F5344CB8AC3E}">
        <p14:creationId xmlns:p14="http://schemas.microsoft.com/office/powerpoint/2010/main" val="28884636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List </a:t>
            </a:r>
            <a:r>
              <a:rPr lang="en-US" sz="2800" dirty="0"/>
              <a:t>three elements of the marketing </a:t>
            </a:r>
            <a:r>
              <a:rPr lang="en-US" sz="2800" dirty="0" smtClean="0"/>
              <a:t>concept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three elements of the marketing </a:t>
            </a:r>
            <a:r>
              <a:rPr lang="en-US" sz="2800" dirty="0" smtClean="0">
                <a:solidFill>
                  <a:srgbClr val="00B0F0"/>
                </a:solidFill>
              </a:rPr>
              <a:t>concept are customer </a:t>
            </a:r>
            <a:r>
              <a:rPr lang="en-US" sz="2800" dirty="0">
                <a:solidFill>
                  <a:srgbClr val="00B0F0"/>
                </a:solidFill>
              </a:rPr>
              <a:t>satisfaction, </a:t>
            </a:r>
            <a:r>
              <a:rPr lang="en-US" sz="2800" dirty="0" smtClean="0">
                <a:solidFill>
                  <a:srgbClr val="00B0F0"/>
                </a:solidFill>
              </a:rPr>
              <a:t>total </a:t>
            </a:r>
            <a:r>
              <a:rPr lang="en-US" sz="2800" dirty="0">
                <a:solidFill>
                  <a:srgbClr val="00B0F0"/>
                </a:solidFill>
              </a:rPr>
              <a:t>company </a:t>
            </a:r>
            <a:r>
              <a:rPr lang="en-US" sz="2800" dirty="0" smtClean="0">
                <a:solidFill>
                  <a:srgbClr val="00B0F0"/>
                </a:solidFill>
              </a:rPr>
              <a:t>approach, and profit.</a:t>
            </a:r>
          </a:p>
          <a:p>
            <a:pPr marL="512064" indent="-512064">
              <a:spcBef>
                <a:spcPts val="0"/>
              </a:spcBef>
              <a:buFont typeface="+mj-lt"/>
              <a:buAutoNum type="arabicPeriod" startAt="2"/>
            </a:pPr>
            <a:r>
              <a:rPr lang="en-US" sz="2800" dirty="0"/>
              <a:t>Name the four elements of the marketing mix.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Product</a:t>
            </a:r>
            <a:r>
              <a:rPr lang="en-US" sz="2800" dirty="0">
                <a:solidFill>
                  <a:srgbClr val="00B0F0"/>
                </a:solidFill>
              </a:rPr>
              <a:t>, price, place, and promotion.</a:t>
            </a:r>
          </a:p>
          <a:p>
            <a:pPr marL="512064" indent="-512064">
              <a:spcBef>
                <a:spcPts val="0"/>
              </a:spcBef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100" y="457200"/>
            <a:ext cx="6324600" cy="990600"/>
          </a:xfrm>
        </p:spPr>
        <p:txBody>
          <a:bodyPr/>
          <a:lstStyle/>
          <a:p>
            <a:r>
              <a:rPr lang="en-US" dirty="0" smtClean="0"/>
              <a:t>Section 1.2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3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3"/>
            </a:pPr>
            <a:r>
              <a:rPr lang="en-US" sz="2800" dirty="0" smtClean="0"/>
              <a:t>Provide </a:t>
            </a:r>
            <a:r>
              <a:rPr lang="en-US" sz="2800" dirty="0"/>
              <a:t>examples of activities in the </a:t>
            </a:r>
            <a:r>
              <a:rPr lang="en-US" sz="2800" dirty="0" smtClean="0"/>
              <a:t>market </a:t>
            </a:r>
            <a:r>
              <a:rPr lang="en-US" sz="2800" dirty="0"/>
              <a:t>planning </a:t>
            </a:r>
            <a:r>
              <a:rPr lang="en-US" sz="2800" dirty="0" smtClean="0"/>
              <a:t>function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Activities </a:t>
            </a:r>
            <a:r>
              <a:rPr lang="en-US" sz="2800" dirty="0">
                <a:solidFill>
                  <a:srgbClr val="00B0F0"/>
                </a:solidFill>
              </a:rPr>
              <a:t>in market planning include (any) </a:t>
            </a:r>
            <a:r>
              <a:rPr lang="en-US" sz="2800" dirty="0" smtClean="0">
                <a:solidFill>
                  <a:srgbClr val="00B0F0"/>
                </a:solidFill>
              </a:rPr>
              <a:t>identifying </a:t>
            </a:r>
            <a:r>
              <a:rPr lang="en-US" sz="2800" dirty="0">
                <a:solidFill>
                  <a:srgbClr val="00B0F0"/>
                </a:solidFill>
              </a:rPr>
              <a:t>the </a:t>
            </a:r>
            <a:r>
              <a:rPr lang="en-US" sz="2800" dirty="0" smtClean="0">
                <a:solidFill>
                  <a:srgbClr val="00B0F0"/>
                </a:solidFill>
              </a:rPr>
              <a:t>target </a:t>
            </a:r>
            <a:r>
              <a:rPr lang="en-US" sz="2800" dirty="0">
                <a:solidFill>
                  <a:srgbClr val="00B0F0"/>
                </a:solidFill>
              </a:rPr>
              <a:t>market, determining </a:t>
            </a:r>
            <a:r>
              <a:rPr lang="en-US" sz="2800" dirty="0" smtClean="0">
                <a:solidFill>
                  <a:srgbClr val="00B0F0"/>
                </a:solidFill>
              </a:rPr>
              <a:t>appropriate </a:t>
            </a:r>
            <a:r>
              <a:rPr lang="en-US" sz="2800" dirty="0">
                <a:solidFill>
                  <a:srgbClr val="00B0F0"/>
                </a:solidFill>
              </a:rPr>
              <a:t>marketing </a:t>
            </a:r>
            <a:r>
              <a:rPr lang="en-US" sz="2800" dirty="0" smtClean="0">
                <a:solidFill>
                  <a:srgbClr val="00B0F0"/>
                </a:solidFill>
              </a:rPr>
              <a:t>strategies</a:t>
            </a:r>
            <a:r>
              <a:rPr lang="en-US" sz="2800" dirty="0">
                <a:solidFill>
                  <a:srgbClr val="00B0F0"/>
                </a:solidFill>
              </a:rPr>
              <a:t>, setting a </a:t>
            </a:r>
            <a:r>
              <a:rPr lang="en-US" sz="2800" dirty="0" smtClean="0">
                <a:solidFill>
                  <a:srgbClr val="00B0F0"/>
                </a:solidFill>
              </a:rPr>
              <a:t>marketing </a:t>
            </a:r>
            <a:r>
              <a:rPr lang="en-US" sz="2800" dirty="0">
                <a:solidFill>
                  <a:srgbClr val="00B0F0"/>
                </a:solidFill>
              </a:rPr>
              <a:t>budget, and using metrics </a:t>
            </a:r>
            <a:r>
              <a:rPr lang="en-US" sz="2800" dirty="0" smtClean="0">
                <a:solidFill>
                  <a:srgbClr val="00B0F0"/>
                </a:solidFill>
              </a:rPr>
              <a:t>to measure budget effectiveness.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1.2 Review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does it mean to add value?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Adding </a:t>
            </a:r>
            <a:r>
              <a:rPr lang="en-US" sz="2800" dirty="0">
                <a:solidFill>
                  <a:srgbClr val="00B0F0"/>
                </a:solidFill>
              </a:rPr>
              <a:t>value means enhancing a </a:t>
            </a:r>
            <a:r>
              <a:rPr lang="en-US" sz="2800" dirty="0" smtClean="0">
                <a:solidFill>
                  <a:srgbClr val="00B0F0"/>
                </a:solidFill>
              </a:rPr>
              <a:t>feature </a:t>
            </a:r>
            <a:r>
              <a:rPr lang="en-US" sz="2800" dirty="0">
                <a:solidFill>
                  <a:srgbClr val="00B0F0"/>
                </a:solidFill>
              </a:rPr>
              <a:t>or service to inspire a </a:t>
            </a:r>
            <a:r>
              <a:rPr lang="en-US" sz="2800" dirty="0" smtClean="0">
                <a:solidFill>
                  <a:srgbClr val="00B0F0"/>
                </a:solidFill>
              </a:rPr>
              <a:t>customer </a:t>
            </a:r>
            <a:r>
              <a:rPr lang="en-US" sz="2800" dirty="0">
                <a:solidFill>
                  <a:srgbClr val="00B0F0"/>
                </a:solidFill>
              </a:rPr>
              <a:t>to purchase.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1.2 Review (Continued)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038350"/>
            <a:ext cx="7315200" cy="4514850"/>
          </a:xfrm>
        </p:spPr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5"/>
            </a:pPr>
            <a:r>
              <a:rPr lang="en-US" sz="2800" dirty="0" smtClean="0"/>
              <a:t>How </a:t>
            </a:r>
            <a:r>
              <a:rPr lang="en-US" sz="2800" dirty="0"/>
              <a:t>does marketing improve the economy?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</a:t>
            </a:r>
            <a:r>
              <a:rPr lang="en-US" sz="2700" dirty="0" smtClean="0">
                <a:solidFill>
                  <a:srgbClr val="00B0F0"/>
                </a:solidFill>
              </a:rPr>
              <a:t>Marketing </a:t>
            </a:r>
            <a:r>
              <a:rPr lang="en-US" sz="2700" dirty="0">
                <a:solidFill>
                  <a:srgbClr val="00B0F0"/>
                </a:solidFill>
              </a:rPr>
              <a:t>helps to create a positive cycle of </a:t>
            </a:r>
            <a:r>
              <a:rPr lang="en-US" sz="2700" dirty="0" smtClean="0">
                <a:solidFill>
                  <a:srgbClr val="00B0F0"/>
                </a:solidFill>
              </a:rPr>
              <a:t>economic </a:t>
            </a:r>
            <a:r>
              <a:rPr lang="en-US" sz="2700" dirty="0">
                <a:solidFill>
                  <a:srgbClr val="00B0F0"/>
                </a:solidFill>
              </a:rPr>
              <a:t>growth </a:t>
            </a:r>
            <a:r>
              <a:rPr lang="en-US" sz="2700" dirty="0" smtClean="0">
                <a:solidFill>
                  <a:srgbClr val="00B0F0"/>
                </a:solidFill>
              </a:rPr>
              <a:t>by persuading </a:t>
            </a:r>
            <a:r>
              <a:rPr lang="en-US" sz="2700" dirty="0">
                <a:solidFill>
                  <a:srgbClr val="00B0F0"/>
                </a:solidFill>
              </a:rPr>
              <a:t>people to buy </a:t>
            </a:r>
            <a:r>
              <a:rPr lang="en-US" sz="2700" dirty="0" smtClean="0">
                <a:solidFill>
                  <a:srgbClr val="00B0F0"/>
                </a:solidFill>
              </a:rPr>
              <a:t>goods </a:t>
            </a:r>
            <a:r>
              <a:rPr lang="en-US" sz="2700" dirty="0">
                <a:solidFill>
                  <a:srgbClr val="00B0F0"/>
                </a:solidFill>
              </a:rPr>
              <a:t>and services. When customers are </a:t>
            </a:r>
            <a:r>
              <a:rPr lang="en-US" sz="2700" dirty="0" smtClean="0">
                <a:solidFill>
                  <a:srgbClr val="00B0F0"/>
                </a:solidFill>
              </a:rPr>
              <a:t>spending </a:t>
            </a:r>
            <a:r>
              <a:rPr lang="en-US" sz="2700" dirty="0">
                <a:solidFill>
                  <a:srgbClr val="00B0F0"/>
                </a:solidFill>
              </a:rPr>
              <a:t>more, businesses sell more products </a:t>
            </a:r>
            <a:r>
              <a:rPr lang="en-US" sz="2700" dirty="0" smtClean="0">
                <a:solidFill>
                  <a:srgbClr val="00B0F0"/>
                </a:solidFill>
              </a:rPr>
              <a:t>and </a:t>
            </a:r>
            <a:r>
              <a:rPr lang="en-US" sz="2700" dirty="0">
                <a:solidFill>
                  <a:srgbClr val="00B0F0"/>
                </a:solidFill>
              </a:rPr>
              <a:t>increase profits, helping the state of the </a:t>
            </a:r>
            <a:r>
              <a:rPr lang="en-US" sz="2700" dirty="0" smtClean="0">
                <a:solidFill>
                  <a:srgbClr val="00B0F0"/>
                </a:solidFill>
              </a:rPr>
              <a:t>economy</a:t>
            </a:r>
            <a:r>
              <a:rPr lang="en-US" sz="2700" dirty="0">
                <a:solidFill>
                  <a:srgbClr val="00B0F0"/>
                </a:solidFill>
              </a:rPr>
              <a:t>. Marketing positions account for a </a:t>
            </a:r>
            <a:r>
              <a:rPr lang="en-US" sz="2700" dirty="0" smtClean="0">
                <a:solidFill>
                  <a:srgbClr val="00B0F0"/>
                </a:solidFill>
              </a:rPr>
              <a:t>large </a:t>
            </a:r>
            <a:r>
              <a:rPr lang="en-US" sz="2700" dirty="0">
                <a:solidFill>
                  <a:srgbClr val="00B0F0"/>
                </a:solidFill>
              </a:rPr>
              <a:t>portion of all jobs in the United States.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1.2 Review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marketing?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3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Is More Than an Advertisement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Marketing</a:t>
            </a:r>
            <a:r>
              <a:rPr lang="en-US" dirty="0" smtClean="0"/>
              <a:t> consists of dynamic activities that identify, anticipate, and satisfy customer demand, while making a profit</a:t>
            </a:r>
          </a:p>
          <a:p>
            <a:r>
              <a:rPr lang="en-US" dirty="0" smtClean="0"/>
              <a:t>Marketing tells the story of:</a:t>
            </a:r>
          </a:p>
          <a:p>
            <a:pPr lvl="1"/>
            <a:r>
              <a:rPr lang="en-US" dirty="0" smtClean="0"/>
              <a:t>A company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brand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person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 idea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1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Is More Than an Advertisement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goal of marketing is to meet customer needs and wants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need</a:t>
            </a:r>
            <a:r>
              <a:rPr lang="en-US" dirty="0" smtClean="0"/>
              <a:t> is something necessary for survival, such as food, clothing, or shelter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want</a:t>
            </a:r>
            <a:r>
              <a:rPr lang="en-US" dirty="0" smtClean="0"/>
              <a:t> is something that a person desires but could live without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1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Is More Than an Advertisement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A goal of marketing is to provide products customers can and will buy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product</a:t>
            </a:r>
            <a:r>
              <a:rPr lang="en-US" dirty="0" smtClean="0"/>
              <a:t> is a good, a service, or an idea</a:t>
            </a:r>
          </a:p>
          <a:p>
            <a:pPr lvl="2"/>
            <a:r>
              <a:rPr lang="en-US" dirty="0" smtClean="0"/>
              <a:t>A </a:t>
            </a:r>
            <a:r>
              <a:rPr lang="en-US" b="1" dirty="0" smtClean="0"/>
              <a:t>good</a:t>
            </a:r>
            <a:r>
              <a:rPr lang="en-US" dirty="0" smtClean="0"/>
              <a:t> is a physical item that can be touched</a:t>
            </a:r>
          </a:p>
          <a:p>
            <a:pPr lvl="2"/>
            <a:r>
              <a:rPr lang="en-US" dirty="0" smtClean="0"/>
              <a:t>A </a:t>
            </a:r>
            <a:r>
              <a:rPr lang="en-US" b="1" dirty="0" smtClean="0"/>
              <a:t>service</a:t>
            </a:r>
            <a:r>
              <a:rPr lang="en-US" dirty="0" smtClean="0"/>
              <a:t> is an action that is done, usually for a fee</a:t>
            </a:r>
          </a:p>
          <a:p>
            <a:pPr lvl="2"/>
            <a:r>
              <a:rPr lang="en-US" dirty="0" smtClean="0"/>
              <a:t>An </a:t>
            </a:r>
            <a:r>
              <a:rPr lang="en-US" b="1" dirty="0" smtClean="0"/>
              <a:t>idea</a:t>
            </a:r>
            <a:r>
              <a:rPr lang="en-US" dirty="0" smtClean="0"/>
              <a:t> is a concept, a cause, an issue, an image, or a philosophy</a:t>
            </a:r>
          </a:p>
          <a:p>
            <a:pPr lvl="1"/>
            <a:r>
              <a:rPr lang="en-US" dirty="0" smtClean="0"/>
              <a:t>Marketing takes on risks and responsibilities of getting others to buy products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1986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2023</Words>
  <Application>Microsoft Office PowerPoint</Application>
  <PresentationFormat>On-screen Show (4:3)</PresentationFormat>
  <Paragraphs>296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Calibri</vt:lpstr>
      <vt:lpstr>Palatino Linotype</vt:lpstr>
      <vt:lpstr>Verdana</vt:lpstr>
      <vt:lpstr>Tahoma</vt:lpstr>
      <vt:lpstr>Helvetica</vt:lpstr>
      <vt:lpstr>Arial</vt:lpstr>
      <vt:lpstr>Trebuchet MS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1.1</vt:lpstr>
      <vt:lpstr>Learning Objectives</vt:lpstr>
      <vt:lpstr>Key Terms </vt:lpstr>
      <vt:lpstr>Essential Question </vt:lpstr>
      <vt:lpstr>Marketing Is More Than an Advertisement </vt:lpstr>
      <vt:lpstr>Marketing Is More Than an Advertisement (Continued)</vt:lpstr>
      <vt:lpstr>Marketing Is More Than an Advertisement (Continued)</vt:lpstr>
      <vt:lpstr>Marketing Is More Than an Advertisement (Continued)</vt:lpstr>
      <vt:lpstr>Why Study Marketing? </vt:lpstr>
      <vt:lpstr>Why Study Marketing? (Continued) </vt:lpstr>
      <vt:lpstr>Why Study Marketing? (Continued) </vt:lpstr>
      <vt:lpstr>Why Study Marketing? (Continued) </vt:lpstr>
      <vt:lpstr>Section 1.1 Review </vt:lpstr>
      <vt:lpstr>Section 1.1 Review (Continued) </vt:lpstr>
      <vt:lpstr>Section 1.1 Review (Continued) </vt:lpstr>
      <vt:lpstr>Section 1.2 </vt:lpstr>
      <vt:lpstr>Learning Objectives</vt:lpstr>
      <vt:lpstr>Key Terms</vt:lpstr>
      <vt:lpstr>Essential Question</vt:lpstr>
      <vt:lpstr>Marketing Concept</vt:lpstr>
      <vt:lpstr>Marketing Concept (Continued)</vt:lpstr>
      <vt:lpstr>Marketing Concept (Continued)</vt:lpstr>
      <vt:lpstr>Marketing Concept (Continued)</vt:lpstr>
      <vt:lpstr>Marketing Concept (Continued)</vt:lpstr>
      <vt:lpstr>Marketing Concept (Continued)</vt:lpstr>
      <vt:lpstr>Marketing Concept (Continued)</vt:lpstr>
      <vt:lpstr>Marketing Concept (Continued)</vt:lpstr>
      <vt:lpstr>Marketing Mix</vt:lpstr>
      <vt:lpstr>Marketing Mix (Continued)</vt:lpstr>
      <vt:lpstr>Marketing Mix (Continued)</vt:lpstr>
      <vt:lpstr>Marketing Mix (Continued)</vt:lpstr>
      <vt:lpstr>Marketing Mix (Continued)</vt:lpstr>
      <vt:lpstr>Marketing Mix (Continued)</vt:lpstr>
      <vt:lpstr>Functions of Marketing</vt:lpstr>
      <vt:lpstr>Functions of Marketing (Continued)</vt:lpstr>
      <vt:lpstr>Functions of Marketing (Continued)</vt:lpstr>
      <vt:lpstr>Functions of Marketing (Continued)</vt:lpstr>
      <vt:lpstr>Functions of Marketing (Continued)</vt:lpstr>
      <vt:lpstr>Functions of Marketing (Continued)</vt:lpstr>
      <vt:lpstr>Functions of Marketing (Continued)</vt:lpstr>
      <vt:lpstr>Functions of Marketing (Continued)</vt:lpstr>
      <vt:lpstr>Functions of Marketing (Continued)</vt:lpstr>
      <vt:lpstr>Economic Utility</vt:lpstr>
      <vt:lpstr>Economic Utility (Continued)</vt:lpstr>
      <vt:lpstr>Economic Utility (Continued)</vt:lpstr>
      <vt:lpstr>Economic Utility (Continued)</vt:lpstr>
      <vt:lpstr>Economic Utility (Continued)</vt:lpstr>
      <vt:lpstr>Economic Utility (Continued)</vt:lpstr>
      <vt:lpstr>Economic Utility (Continued)</vt:lpstr>
      <vt:lpstr>Benefits of Marketing</vt:lpstr>
      <vt:lpstr>Benefits of Marketing (Continued)</vt:lpstr>
      <vt:lpstr>Section 1.2 Review</vt:lpstr>
      <vt:lpstr>Section 1.2 Review (Continued)</vt:lpstr>
      <vt:lpstr>Section 1.2 Review (Continued) </vt:lpstr>
      <vt:lpstr>Section 1.2 Review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2017-11-08T21:45:56Z</dcterms:created>
  <dcterms:modified xsi:type="dcterms:W3CDTF">2019-08-06T14:33:27Z</dcterms:modified>
</cp:coreProperties>
</file>