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672" r:id="rId2"/>
    <p:sldMasterId id="2147483686" r:id="rId3"/>
    <p:sldMasterId id="2147483700" r:id="rId4"/>
    <p:sldMasterId id="2147483712" r:id="rId5"/>
    <p:sldMasterId id="2147483724" r:id="rId6"/>
    <p:sldMasterId id="2147483736" r:id="rId7"/>
    <p:sldMasterId id="2147483748" r:id="rId8"/>
  </p:sldMasterIdLst>
  <p:sldIdLst>
    <p:sldId id="256" r:id="rId9"/>
    <p:sldId id="257" r:id="rId10"/>
    <p:sldId id="258" r:id="rId11"/>
    <p:sldId id="259" r:id="rId12"/>
    <p:sldId id="260" r:id="rId13"/>
    <p:sldId id="261" r:id="rId14"/>
    <p:sldId id="262" r:id="rId15"/>
    <p:sldId id="284" r:id="rId16"/>
    <p:sldId id="286" r:id="rId17"/>
    <p:sldId id="263" r:id="rId18"/>
    <p:sldId id="287" r:id="rId19"/>
    <p:sldId id="288" r:id="rId20"/>
    <p:sldId id="289" r:id="rId21"/>
    <p:sldId id="315" r:id="rId22"/>
    <p:sldId id="292" r:id="rId23"/>
    <p:sldId id="264" r:id="rId24"/>
    <p:sldId id="293" r:id="rId25"/>
    <p:sldId id="294" r:id="rId26"/>
    <p:sldId id="265" r:id="rId27"/>
    <p:sldId id="295" r:id="rId28"/>
    <p:sldId id="266" r:id="rId29"/>
    <p:sldId id="267" r:id="rId30"/>
    <p:sldId id="269" r:id="rId31"/>
    <p:sldId id="270" r:id="rId32"/>
    <p:sldId id="271" r:id="rId33"/>
    <p:sldId id="272" r:id="rId34"/>
    <p:sldId id="273" r:id="rId35"/>
    <p:sldId id="274" r:id="rId36"/>
    <p:sldId id="275" r:id="rId37"/>
    <p:sldId id="308" r:id="rId38"/>
    <p:sldId id="297" r:id="rId39"/>
    <p:sldId id="310" r:id="rId40"/>
    <p:sldId id="276" r:id="rId41"/>
    <p:sldId id="311" r:id="rId42"/>
    <p:sldId id="299" r:id="rId43"/>
    <p:sldId id="312" r:id="rId44"/>
    <p:sldId id="298" r:id="rId45"/>
    <p:sldId id="313" r:id="rId46"/>
    <p:sldId id="300" r:id="rId47"/>
    <p:sldId id="277" r:id="rId48"/>
    <p:sldId id="301" r:id="rId49"/>
    <p:sldId id="302" r:id="rId50"/>
    <p:sldId id="303" r:id="rId51"/>
    <p:sldId id="304" r:id="rId52"/>
    <p:sldId id="305" r:id="rId53"/>
    <p:sldId id="278" r:id="rId54"/>
    <p:sldId id="306" r:id="rId55"/>
    <p:sldId id="314" r:id="rId56"/>
    <p:sldId id="307" r:id="rId57"/>
    <p:sldId id="279" r:id="rId58"/>
    <p:sldId id="280" r:id="rId59"/>
    <p:sldId id="282" r:id="rId60"/>
    <p:sldId id="283" r:id="rId61"/>
  </p:sldIdLst>
  <p:sldSz cx="9144000" cy="6858000" type="screen4x3"/>
  <p:notesSz cx="6858000" cy="9144000"/>
  <p:embeddedFontLst>
    <p:embeddedFont>
      <p:font typeface="Calibri" panose="020F0502020204030204" pitchFamily="34" charset="0"/>
      <p:regular r:id="rId62"/>
      <p:bold r:id="rId63"/>
      <p:italic r:id="rId64"/>
      <p:boldItalic r:id="rId65"/>
    </p:embeddedFont>
    <p:embeddedFont>
      <p:font typeface="Helvetica" panose="020B0604020202020204" pitchFamily="34" charset="0"/>
      <p:regular r:id="rId66"/>
      <p:bold r:id="rId67"/>
      <p:italic r:id="rId68"/>
      <p:boldItalic r:id="rId69"/>
    </p:embeddedFont>
    <p:embeddedFont>
      <p:font typeface="Palatino Linotype" panose="02040502050505030304" pitchFamily="18" charset="0"/>
      <p:regular r:id="rId70"/>
      <p:bold r:id="rId71"/>
      <p:italic r:id="rId72"/>
      <p:boldItalic r:id="rId73"/>
    </p:embeddedFont>
    <p:embeddedFont>
      <p:font typeface="Tahoma" panose="020B0604030504040204" pitchFamily="34" charset="0"/>
      <p:regular r:id="rId74"/>
      <p:bold r:id="rId75"/>
    </p:embeddedFont>
    <p:embeddedFont>
      <p:font typeface="Trebuchet MS" panose="020B0603020202020204" pitchFamily="34" charset="0"/>
      <p:regular r:id="rId76"/>
      <p:bold r:id="rId77"/>
      <p:italic r:id="rId78"/>
      <p:boldItalic r:id="rId79"/>
    </p:embeddedFont>
    <p:embeddedFont>
      <p:font typeface="Verdana" panose="020B0604030504040204" pitchFamily="34"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1" d="100"/>
          <a:sy n="71" d="100"/>
        </p:scale>
        <p:origin x="84"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font" Target="fonts/font15.fntdata"/><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font" Target="fonts/font18.fntdata"/><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font" Target="fonts/font21.fntdata"/><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6.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8683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13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40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228600" y="1066800"/>
            <a:ext cx="2514600" cy="2438400"/>
          </a:xfrm>
          <a:prstGeom prst="rect">
            <a:avLst/>
          </a:prstGeom>
          <a:noFill/>
        </p:spPr>
        <p:txBody>
          <a:bodyPr anchor="b"/>
          <a:lstStyle>
            <a:lvl1pPr algn="ctr">
              <a:defRPr sz="16000" b="1" i="0" baseline="0">
                <a:solidFill>
                  <a:schemeClr val="bg1"/>
                </a:solidFill>
                <a:latin typeface="Palatino Linotype" pitchFamily="18"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3048000" y="1828800"/>
            <a:ext cx="5257800" cy="2819400"/>
          </a:xfrm>
          <a:prstGeom prst="rect">
            <a:avLst/>
          </a:prstGeom>
        </p:spPr>
        <p:txBody>
          <a:bodyPr anchor="t"/>
          <a:lstStyle>
            <a:lvl1pPr marL="0" indent="0" algn="l">
              <a:buNone/>
              <a:defRPr sz="4500" b="1" baseline="0">
                <a:solidFill>
                  <a:schemeClr val="tx1"/>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383422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438401"/>
            <a:ext cx="6324600" cy="3352800"/>
          </a:xfrm>
          <a:prstGeom prst="rect">
            <a:avLst/>
          </a:prstGeom>
        </p:spPr>
        <p:txBody>
          <a:bodyPr/>
          <a:lstStyle>
            <a:lvl1pPr algn="ctr">
              <a:buNone/>
              <a:defRPr sz="5700">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
        <p:nvSpPr>
          <p:cNvPr id="4" name="Content Placeholder 2"/>
          <p:cNvSpPr>
            <a:spLocks noGrp="1"/>
          </p:cNvSpPr>
          <p:nvPr>
            <p:ph idx="10"/>
          </p:nvPr>
        </p:nvSpPr>
        <p:spPr>
          <a:xfrm>
            <a:off x="2057400" y="762000"/>
            <a:ext cx="6172200" cy="1219200"/>
          </a:xfrm>
          <a:prstGeom prst="rect">
            <a:avLst/>
          </a:prstGeom>
        </p:spPr>
        <p:txBody>
          <a:bodyPr/>
          <a:lstStyle>
            <a:lvl1pPr algn="ctr">
              <a:buNone/>
              <a:defRPr sz="6800" b="1">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968529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43557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793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13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55108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08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6189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31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041587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273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415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8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461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8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851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1066800" y="609600"/>
            <a:ext cx="7162800" cy="1828800"/>
          </a:xfrm>
          <a:prstGeom prst="rect">
            <a:avLst/>
          </a:prstGeom>
          <a:noFill/>
        </p:spPr>
        <p:txBody>
          <a:bodyPr anchor="ctr"/>
          <a:lstStyle>
            <a:lvl1pPr algn="l">
              <a:defRPr sz="7500" b="1" i="0" baseline="0">
                <a:solidFill>
                  <a:schemeClr val="bg1"/>
                </a:solidFill>
                <a:latin typeface="Trebuchet MS" pitchFamily="34"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1600200" y="2971800"/>
            <a:ext cx="7239000" cy="3505200"/>
          </a:xfrm>
          <a:prstGeom prst="rect">
            <a:avLst/>
          </a:prstGeom>
        </p:spPr>
        <p:txBody>
          <a:bodyPr anchor="t"/>
          <a:lstStyle>
            <a:lvl1pPr marL="0" indent="0" algn="l">
              <a:buNone/>
              <a:defRPr sz="5300" b="1" baseline="0">
                <a:solidFill>
                  <a:srgbClr val="007DC5"/>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2561405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4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2"/>
            <a:ext cx="8229600" cy="3001963"/>
          </a:xfrm>
          <a:prstGeom prst="rect">
            <a:avLst/>
          </a:prstGeom>
        </p:spPr>
        <p:txBody>
          <a:bodyPr/>
          <a:lstStyle>
            <a:lvl1pPr algn="ctr">
              <a:buNone/>
              <a:defRPr sz="4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
        <p:nvSpPr>
          <p:cNvPr id="4" name="Content Placeholder 2"/>
          <p:cNvSpPr>
            <a:spLocks noGrp="1"/>
          </p:cNvSpPr>
          <p:nvPr>
            <p:ph idx="10"/>
          </p:nvPr>
        </p:nvSpPr>
        <p:spPr>
          <a:xfrm>
            <a:off x="76200" y="685802"/>
            <a:ext cx="6781800" cy="1066801"/>
          </a:xfrm>
          <a:prstGeom prst="rect">
            <a:avLst/>
          </a:prstGeom>
        </p:spPr>
        <p:txBody>
          <a:bodyPr/>
          <a:lstStyle>
            <a:lvl1pPr algn="l">
              <a:buNone/>
              <a:defRPr sz="60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634092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39787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78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675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853821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2838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366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606942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46066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0186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455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8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8109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8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1516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1295400"/>
            <a:ext cx="8001000" cy="5257800"/>
          </a:xfrm>
          <a:prstGeom prst="rect">
            <a:avLst/>
          </a:prstGeom>
        </p:spPr>
        <p:txBody>
          <a:bodyPr/>
          <a:lstStyle>
            <a:lvl1pPr>
              <a:defRPr sz="2800">
                <a:solidFill>
                  <a:schemeClr val="tx1"/>
                </a:solidFill>
                <a:latin typeface="Helvetica" pitchFamily="34" charset="0"/>
              </a:defRPr>
            </a:lvl1pPr>
            <a:lvl2pPr>
              <a:defRPr sz="250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1256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7A11860-5660-4FA8-8EFC-6BEBCD0A86A6}"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DB79458F-F77D-48A8-91F3-BCEBD991F71A}" type="slidenum">
              <a:rPr lang="en-US"/>
              <a:pPr>
                <a:defRPr/>
              </a:pPr>
              <a:t>‹#›</a:t>
            </a:fld>
            <a:endParaRPr lang="en-US"/>
          </a:p>
        </p:txBody>
      </p:sp>
    </p:spTree>
    <p:extLst>
      <p:ext uri="{BB962C8B-B14F-4D97-AF65-F5344CB8AC3E}">
        <p14:creationId xmlns:p14="http://schemas.microsoft.com/office/powerpoint/2010/main" val="364764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155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D2389245-84A6-4CF0-9589-D98BCBD9AA65}"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B981063-9F7C-4838-A2C7-F13B1823E60D}" type="slidenum">
              <a:rPr lang="en-US"/>
              <a:pPr>
                <a:defRPr/>
              </a:pPr>
              <a:t>‹#›</a:t>
            </a:fld>
            <a:endParaRPr lang="en-US"/>
          </a:p>
        </p:txBody>
      </p:sp>
    </p:spTree>
    <p:extLst>
      <p:ext uri="{BB962C8B-B14F-4D97-AF65-F5344CB8AC3E}">
        <p14:creationId xmlns:p14="http://schemas.microsoft.com/office/powerpoint/2010/main" val="2660717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3B80096-D8EC-4893-B0DB-A3CFBD67D9DF}"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8A61C68-A937-4229-A0EB-0CAECF1A815A}" type="slidenum">
              <a:rPr lang="en-US"/>
              <a:pPr>
                <a:defRPr/>
              </a:pPr>
              <a:t>‹#›</a:t>
            </a:fld>
            <a:endParaRPr lang="en-US"/>
          </a:p>
        </p:txBody>
      </p:sp>
    </p:spTree>
    <p:extLst>
      <p:ext uri="{BB962C8B-B14F-4D97-AF65-F5344CB8AC3E}">
        <p14:creationId xmlns:p14="http://schemas.microsoft.com/office/powerpoint/2010/main" val="3156734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F305754-C817-4590-BCFE-936FE32D0ECB}" type="datetimeFigureOut">
              <a:rPr lang="en-US"/>
              <a:pPr>
                <a:defRPr/>
              </a:pPr>
              <a:t>8/14/2019</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65D8605-2826-4220-8A82-C7EB128F311D}" type="slidenum">
              <a:rPr lang="en-US"/>
              <a:pPr>
                <a:defRPr/>
              </a:pPr>
              <a:t>‹#›</a:t>
            </a:fld>
            <a:endParaRPr lang="en-US"/>
          </a:p>
        </p:txBody>
      </p:sp>
    </p:spTree>
    <p:extLst>
      <p:ext uri="{BB962C8B-B14F-4D97-AF65-F5344CB8AC3E}">
        <p14:creationId xmlns:p14="http://schemas.microsoft.com/office/powerpoint/2010/main" val="945866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AB06C0C-0F19-458A-B761-D2A1EC839268}" type="datetimeFigureOut">
              <a:rPr lang="en-US"/>
              <a:pPr>
                <a:defRPr/>
              </a:pPr>
              <a:t>8/14/2019</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97DE2005-1F81-4663-A854-2665F185C512}" type="slidenum">
              <a:rPr lang="en-US"/>
              <a:pPr>
                <a:defRPr/>
              </a:pPr>
              <a:t>‹#›</a:t>
            </a:fld>
            <a:endParaRPr lang="en-US"/>
          </a:p>
        </p:txBody>
      </p:sp>
    </p:spTree>
    <p:extLst>
      <p:ext uri="{BB962C8B-B14F-4D97-AF65-F5344CB8AC3E}">
        <p14:creationId xmlns:p14="http://schemas.microsoft.com/office/powerpoint/2010/main" val="1884065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F9E9C31-7E36-4807-A8D2-1BF4F1FDBE2F}" type="datetimeFigureOut">
              <a:rPr lang="en-US"/>
              <a:pPr>
                <a:defRPr/>
              </a:pPr>
              <a:t>8/14/2019</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E238620-B695-4B1D-A929-54AC74828FA2}" type="slidenum">
              <a:rPr lang="en-US"/>
              <a:pPr>
                <a:defRPr/>
              </a:pPr>
              <a:t>‹#›</a:t>
            </a:fld>
            <a:endParaRPr lang="en-US"/>
          </a:p>
        </p:txBody>
      </p:sp>
    </p:spTree>
    <p:extLst>
      <p:ext uri="{BB962C8B-B14F-4D97-AF65-F5344CB8AC3E}">
        <p14:creationId xmlns:p14="http://schemas.microsoft.com/office/powerpoint/2010/main" val="85638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739E047-293E-4383-9719-86AF151EC762}"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ECC28B8-B5C8-44F5-8BD1-A513D8D3667F}" type="slidenum">
              <a:rPr lang="en-US"/>
              <a:pPr>
                <a:defRPr/>
              </a:pPr>
              <a:t>‹#›</a:t>
            </a:fld>
            <a:endParaRPr lang="en-US"/>
          </a:p>
        </p:txBody>
      </p:sp>
    </p:spTree>
    <p:extLst>
      <p:ext uri="{BB962C8B-B14F-4D97-AF65-F5344CB8AC3E}">
        <p14:creationId xmlns:p14="http://schemas.microsoft.com/office/powerpoint/2010/main" val="3281925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C20E2A0-1986-403C-94F6-3E8090CAD0A7}"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0069DED-6E12-4511-AAE3-7250ECD44E7C}" type="slidenum">
              <a:rPr lang="en-US"/>
              <a:pPr>
                <a:defRPr/>
              </a:pPr>
              <a:t>‹#›</a:t>
            </a:fld>
            <a:endParaRPr lang="en-US"/>
          </a:p>
        </p:txBody>
      </p:sp>
    </p:spTree>
    <p:extLst>
      <p:ext uri="{BB962C8B-B14F-4D97-AF65-F5344CB8AC3E}">
        <p14:creationId xmlns:p14="http://schemas.microsoft.com/office/powerpoint/2010/main" val="4077500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F686F3E-2778-4619-A97D-681FA34472F8}"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05A5FF5-0694-4FCA-812D-941877FD577A}" type="slidenum">
              <a:rPr lang="en-US"/>
              <a:pPr>
                <a:defRPr/>
              </a:pPr>
              <a:t>‹#›</a:t>
            </a:fld>
            <a:endParaRPr lang="en-US"/>
          </a:p>
        </p:txBody>
      </p:sp>
    </p:spTree>
    <p:extLst>
      <p:ext uri="{BB962C8B-B14F-4D97-AF65-F5344CB8AC3E}">
        <p14:creationId xmlns:p14="http://schemas.microsoft.com/office/powerpoint/2010/main" val="423416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9CA2435-25FC-4CB3-AE07-DBAEC48A6624}"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FDEDFAB4-55D3-41DF-80D6-EBB377809CA8}" type="slidenum">
              <a:rPr lang="en-US"/>
              <a:pPr>
                <a:defRPr/>
              </a:pPr>
              <a:t>‹#›</a:t>
            </a:fld>
            <a:endParaRPr lang="en-US"/>
          </a:p>
        </p:txBody>
      </p:sp>
    </p:spTree>
    <p:extLst>
      <p:ext uri="{BB962C8B-B14F-4D97-AF65-F5344CB8AC3E}">
        <p14:creationId xmlns:p14="http://schemas.microsoft.com/office/powerpoint/2010/main" val="1459583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1295400"/>
            <a:ext cx="8001000" cy="5181600"/>
          </a:xfrm>
          <a:prstGeom prst="rect">
            <a:avLst/>
          </a:prstGeom>
        </p:spPr>
        <p:txBody>
          <a:bodyPr/>
          <a:lstStyle>
            <a:lvl1pPr>
              <a:defRPr sz="2800">
                <a:solidFill>
                  <a:schemeClr val="tx1"/>
                </a:solidFill>
                <a:latin typeface="Helvetica" pitchFamily="34" charset="0"/>
              </a:defRPr>
            </a:lvl1pPr>
            <a:lvl2pPr>
              <a:defRPr sz="250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53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2681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EB96B18C-97A3-48EE-B141-AACFFBB3D579}"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8056211-1A65-4657-BBDE-FE5950C8775D}" type="slidenum">
              <a:rPr lang="en-US"/>
              <a:pPr>
                <a:defRPr/>
              </a:pPr>
              <a:t>‹#›</a:t>
            </a:fld>
            <a:endParaRPr lang="en-US"/>
          </a:p>
        </p:txBody>
      </p:sp>
    </p:spTree>
    <p:extLst>
      <p:ext uri="{BB962C8B-B14F-4D97-AF65-F5344CB8AC3E}">
        <p14:creationId xmlns:p14="http://schemas.microsoft.com/office/powerpoint/2010/main" val="842147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4161345-985F-49AE-95BC-A663D4491E44}"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7D1D2CC-F196-40D8-874B-413A5FA2AE1E}" type="slidenum">
              <a:rPr lang="en-US"/>
              <a:pPr>
                <a:defRPr/>
              </a:pPr>
              <a:t>‹#›</a:t>
            </a:fld>
            <a:endParaRPr lang="en-US"/>
          </a:p>
        </p:txBody>
      </p:sp>
    </p:spTree>
    <p:extLst>
      <p:ext uri="{BB962C8B-B14F-4D97-AF65-F5344CB8AC3E}">
        <p14:creationId xmlns:p14="http://schemas.microsoft.com/office/powerpoint/2010/main" val="18136271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458200"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990600"/>
            <a:ext cx="3886200" cy="5562600"/>
          </a:xfrm>
          <a:prstGeom prst="rect">
            <a:avLst/>
          </a:prstGeom>
        </p:spPr>
        <p:txBody>
          <a:bodyPr/>
          <a:lstStyle>
            <a:lvl1pPr>
              <a:defRPr sz="2800">
                <a:solidFill>
                  <a:schemeClr val="tx1">
                    <a:lumMod val="95000"/>
                    <a:lumOff val="5000"/>
                  </a:schemeClr>
                </a:solidFill>
                <a:latin typeface="Helvetica" pitchFamily="34" charset="0"/>
              </a:defRPr>
            </a:lvl1pPr>
            <a:lvl2pPr>
              <a:defRPr sz="2400">
                <a:solidFill>
                  <a:schemeClr val="tx1">
                    <a:lumMod val="95000"/>
                    <a:lumOff val="5000"/>
                  </a:schemeClr>
                </a:solidFill>
                <a:latin typeface="Helvetica" pitchFamily="34" charset="0"/>
              </a:defRPr>
            </a:lvl2pPr>
            <a:lvl3pPr>
              <a:defRPr sz="2000">
                <a:solidFill>
                  <a:schemeClr val="tx1">
                    <a:lumMod val="95000"/>
                    <a:lumOff val="5000"/>
                  </a:schemeClr>
                </a:solidFill>
                <a:latin typeface="Helvetica" pitchFamily="34" charset="0"/>
              </a:defRPr>
            </a:lvl3pPr>
            <a:lvl4pPr>
              <a:defRPr sz="1800">
                <a:solidFill>
                  <a:schemeClr val="tx1">
                    <a:lumMod val="95000"/>
                    <a:lumOff val="5000"/>
                  </a:schemeClr>
                </a:solidFill>
                <a:latin typeface="Helvetica" pitchFamily="34" charset="0"/>
              </a:defRPr>
            </a:lvl4pPr>
            <a:lvl5pPr>
              <a:defRPr sz="1800">
                <a:solidFill>
                  <a:schemeClr val="tx1">
                    <a:lumMod val="95000"/>
                    <a:lumOff val="5000"/>
                  </a:schemeClr>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990600"/>
            <a:ext cx="3962400" cy="5562600"/>
          </a:xfrm>
          <a:prstGeom prst="rect">
            <a:avLst/>
          </a:prstGeom>
        </p:spPr>
        <p:txBody>
          <a:bodyPr/>
          <a:lstStyle>
            <a:lvl1pPr>
              <a:defRPr sz="2800">
                <a:solidFill>
                  <a:schemeClr val="tx1">
                    <a:lumMod val="95000"/>
                    <a:lumOff val="5000"/>
                  </a:schemeClr>
                </a:solidFill>
                <a:latin typeface="Helvetica" pitchFamily="34" charset="0"/>
              </a:defRPr>
            </a:lvl1pPr>
            <a:lvl2pPr>
              <a:defRPr sz="2400">
                <a:solidFill>
                  <a:schemeClr val="tx1">
                    <a:lumMod val="95000"/>
                    <a:lumOff val="5000"/>
                  </a:schemeClr>
                </a:solidFill>
                <a:latin typeface="Helvetica" pitchFamily="34" charset="0"/>
              </a:defRPr>
            </a:lvl2pPr>
            <a:lvl3pPr>
              <a:defRPr sz="2000">
                <a:solidFill>
                  <a:schemeClr val="tx1">
                    <a:lumMod val="95000"/>
                    <a:lumOff val="5000"/>
                  </a:schemeClr>
                </a:solidFill>
                <a:latin typeface="Helvetica" pitchFamily="34" charset="0"/>
              </a:defRPr>
            </a:lvl3pPr>
            <a:lvl4pPr>
              <a:defRPr sz="1800">
                <a:solidFill>
                  <a:schemeClr val="tx1">
                    <a:lumMod val="95000"/>
                    <a:lumOff val="5000"/>
                  </a:schemeClr>
                </a:solidFill>
                <a:latin typeface="Helvetica" pitchFamily="34" charset="0"/>
              </a:defRPr>
            </a:lvl4pPr>
            <a:lvl5pPr>
              <a:defRPr sz="1800">
                <a:solidFill>
                  <a:schemeClr val="tx1">
                    <a:lumMod val="95000"/>
                    <a:lumOff val="5000"/>
                  </a:schemeClr>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379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421CFE4-644C-4C16-BD00-D1F8ECAF945E}" type="datetimeFigureOut">
              <a:rPr lang="en-US"/>
              <a:pPr>
                <a:defRPr/>
              </a:pPr>
              <a:t>8/14/2019</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BE26B331-A833-4AFC-AE3E-388A4FDE9CC6}" type="slidenum">
              <a:rPr lang="en-US"/>
              <a:pPr>
                <a:defRPr/>
              </a:pPr>
              <a:t>‹#›</a:t>
            </a:fld>
            <a:endParaRPr lang="en-US"/>
          </a:p>
        </p:txBody>
      </p:sp>
    </p:spTree>
    <p:extLst>
      <p:ext uri="{BB962C8B-B14F-4D97-AF65-F5344CB8AC3E}">
        <p14:creationId xmlns:p14="http://schemas.microsoft.com/office/powerpoint/2010/main" val="386915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909EC08-9EEF-4060-B0EA-0627B9ECFE54}" type="datetimeFigureOut">
              <a:rPr lang="en-US"/>
              <a:pPr>
                <a:defRPr/>
              </a:pPr>
              <a:t>8/14/2019</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4121D266-684E-491E-AC49-09017C0117AB}" type="slidenum">
              <a:rPr lang="en-US"/>
              <a:pPr>
                <a:defRPr/>
              </a:pPr>
              <a:t>‹#›</a:t>
            </a:fld>
            <a:endParaRPr lang="en-US"/>
          </a:p>
        </p:txBody>
      </p:sp>
    </p:spTree>
    <p:extLst>
      <p:ext uri="{BB962C8B-B14F-4D97-AF65-F5344CB8AC3E}">
        <p14:creationId xmlns:p14="http://schemas.microsoft.com/office/powerpoint/2010/main" val="143626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2688A3B7-B10F-4330-BD11-69973305A6B0}" type="datetimeFigureOut">
              <a:rPr lang="en-US"/>
              <a:pPr>
                <a:defRPr/>
              </a:pPr>
              <a:t>8/14/2019</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500F1E9-C46F-4454-BB4E-11B5213DFD36}" type="slidenum">
              <a:rPr lang="en-US"/>
              <a:pPr>
                <a:defRPr/>
              </a:pPr>
              <a:t>‹#›</a:t>
            </a:fld>
            <a:endParaRPr lang="en-US"/>
          </a:p>
        </p:txBody>
      </p:sp>
    </p:spTree>
    <p:extLst>
      <p:ext uri="{BB962C8B-B14F-4D97-AF65-F5344CB8AC3E}">
        <p14:creationId xmlns:p14="http://schemas.microsoft.com/office/powerpoint/2010/main" val="2991153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53DF749-F943-4131-B033-BD8F81D60556}"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1830AE8-6AF0-4A82-88FF-16422949AB9B}" type="slidenum">
              <a:rPr lang="en-US"/>
              <a:pPr>
                <a:defRPr/>
              </a:pPr>
              <a:t>‹#›</a:t>
            </a:fld>
            <a:endParaRPr lang="en-US"/>
          </a:p>
        </p:txBody>
      </p:sp>
    </p:spTree>
    <p:extLst>
      <p:ext uri="{BB962C8B-B14F-4D97-AF65-F5344CB8AC3E}">
        <p14:creationId xmlns:p14="http://schemas.microsoft.com/office/powerpoint/2010/main" val="611273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4EC951E-3E7F-46E9-9236-4430FE5B25B3}"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788C5E6-CAD5-4BB2-BFEE-E9BA175022F4}" type="slidenum">
              <a:rPr lang="en-US"/>
              <a:pPr>
                <a:defRPr/>
              </a:pPr>
              <a:t>‹#›</a:t>
            </a:fld>
            <a:endParaRPr lang="en-US"/>
          </a:p>
        </p:txBody>
      </p:sp>
    </p:spTree>
    <p:extLst>
      <p:ext uri="{BB962C8B-B14F-4D97-AF65-F5344CB8AC3E}">
        <p14:creationId xmlns:p14="http://schemas.microsoft.com/office/powerpoint/2010/main" val="3890056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508CB16-CA05-45A8-BC7F-6764EAE95862}"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0D5825E6-3B12-4B74-BC4E-AF5A91F9B53B}" type="slidenum">
              <a:rPr lang="en-US"/>
              <a:pPr>
                <a:defRPr/>
              </a:pPr>
              <a:t>‹#›</a:t>
            </a:fld>
            <a:endParaRPr lang="en-US"/>
          </a:p>
        </p:txBody>
      </p:sp>
    </p:spTree>
    <p:extLst>
      <p:ext uri="{BB962C8B-B14F-4D97-AF65-F5344CB8AC3E}">
        <p14:creationId xmlns:p14="http://schemas.microsoft.com/office/powerpoint/2010/main" val="3704796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2783C20-05AD-46FD-B469-A06416591D42}"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A17EC84E-6EB8-4105-A958-17A8E8180228}" type="slidenum">
              <a:rPr lang="en-US"/>
              <a:pPr>
                <a:defRPr/>
              </a:pPr>
              <a:t>‹#›</a:t>
            </a:fld>
            <a:endParaRPr lang="en-US"/>
          </a:p>
        </p:txBody>
      </p:sp>
    </p:spTree>
    <p:extLst>
      <p:ext uri="{BB962C8B-B14F-4D97-AF65-F5344CB8AC3E}">
        <p14:creationId xmlns:p14="http://schemas.microsoft.com/office/powerpoint/2010/main" val="281504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1694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295400"/>
          </a:xfrm>
          <a:prstGeom prst="rect">
            <a:avLst/>
          </a:prstGeo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304800" y="1752600"/>
            <a:ext cx="8458200" cy="4800600"/>
          </a:xfrm>
          <a:prstGeom prst="rect">
            <a:avLst/>
          </a:prstGeom>
        </p:spPr>
        <p:txBody>
          <a:bodyPr/>
          <a:lstStyle>
            <a:lvl1pPr>
              <a:defRPr sz="2600">
                <a:solidFill>
                  <a:schemeClr val="tx1"/>
                </a:solidFill>
                <a:latin typeface="Helvetica" pitchFamily="34" charset="0"/>
              </a:defRPr>
            </a:lvl1pPr>
            <a:lvl2pPr>
              <a:defRPr sz="250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1221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8153400" cy="11430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015ADE8-A47A-42DD-BB30-F1575BDBA631}"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D426F25-879D-4696-A57B-EF7A40E04CA3}" type="slidenum">
              <a:rPr lang="en-US"/>
              <a:pPr>
                <a:defRPr/>
              </a:pPr>
              <a:t>‹#›</a:t>
            </a:fld>
            <a:endParaRPr lang="en-US"/>
          </a:p>
        </p:txBody>
      </p:sp>
    </p:spTree>
    <p:extLst>
      <p:ext uri="{BB962C8B-B14F-4D97-AF65-F5344CB8AC3E}">
        <p14:creationId xmlns:p14="http://schemas.microsoft.com/office/powerpoint/2010/main" val="1246154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DC57220-7F54-4184-87E5-26925D707744}"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0F0CFA01-08B2-4382-8A73-79151F8E7460}" type="slidenum">
              <a:rPr lang="en-US"/>
              <a:pPr>
                <a:defRPr/>
              </a:pPr>
              <a:t>‹#›</a:t>
            </a:fld>
            <a:endParaRPr lang="en-US"/>
          </a:p>
        </p:txBody>
      </p:sp>
    </p:spTree>
    <p:extLst>
      <p:ext uri="{BB962C8B-B14F-4D97-AF65-F5344CB8AC3E}">
        <p14:creationId xmlns:p14="http://schemas.microsoft.com/office/powerpoint/2010/main" val="86193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0DBB288-117D-4A05-A166-0B9CFCBFCD58}"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BE0FD645-6891-4574-B396-906F0B3C4577}" type="slidenum">
              <a:rPr lang="en-US"/>
              <a:pPr>
                <a:defRPr/>
              </a:pPr>
              <a:t>‹#›</a:t>
            </a:fld>
            <a:endParaRPr lang="en-US"/>
          </a:p>
        </p:txBody>
      </p:sp>
    </p:spTree>
    <p:extLst>
      <p:ext uri="{BB962C8B-B14F-4D97-AF65-F5344CB8AC3E}">
        <p14:creationId xmlns:p14="http://schemas.microsoft.com/office/powerpoint/2010/main" val="1815926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92822C8-3F38-462A-A492-BEE6BD0D945F}" type="datetimeFigureOut">
              <a:rPr lang="en-US"/>
              <a:pPr>
                <a:defRPr/>
              </a:pPr>
              <a:t>8/14/2019</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5FE74565-8032-432F-B831-D7E94122C761}" type="slidenum">
              <a:rPr lang="en-US"/>
              <a:pPr>
                <a:defRPr/>
              </a:pPr>
              <a:t>‹#›</a:t>
            </a:fld>
            <a:endParaRPr lang="en-US"/>
          </a:p>
        </p:txBody>
      </p:sp>
    </p:spTree>
    <p:extLst>
      <p:ext uri="{BB962C8B-B14F-4D97-AF65-F5344CB8AC3E}">
        <p14:creationId xmlns:p14="http://schemas.microsoft.com/office/powerpoint/2010/main" val="350503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C3CDF9FB-0797-4575-9211-E1E1089439BA}" type="datetimeFigureOut">
              <a:rPr lang="en-US"/>
              <a:pPr>
                <a:defRPr/>
              </a:pPr>
              <a:t>8/14/2019</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1472B102-F4E5-442D-B4CD-C0E776E0A961}" type="slidenum">
              <a:rPr lang="en-US"/>
              <a:pPr>
                <a:defRPr/>
              </a:pPr>
              <a:t>‹#›</a:t>
            </a:fld>
            <a:endParaRPr lang="en-US"/>
          </a:p>
        </p:txBody>
      </p:sp>
    </p:spTree>
    <p:extLst>
      <p:ext uri="{BB962C8B-B14F-4D97-AF65-F5344CB8AC3E}">
        <p14:creationId xmlns:p14="http://schemas.microsoft.com/office/powerpoint/2010/main" val="4271531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F97DD5C-193C-4222-8BF5-D67E61F30697}" type="datetimeFigureOut">
              <a:rPr lang="en-US"/>
              <a:pPr>
                <a:defRPr/>
              </a:pPr>
              <a:t>8/14/2019</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90CF685-088A-42BA-94E0-C0EF2ED0615D}" type="slidenum">
              <a:rPr lang="en-US"/>
              <a:pPr>
                <a:defRPr/>
              </a:pPr>
              <a:t>‹#›</a:t>
            </a:fld>
            <a:endParaRPr lang="en-US"/>
          </a:p>
        </p:txBody>
      </p:sp>
    </p:spTree>
    <p:extLst>
      <p:ext uri="{BB962C8B-B14F-4D97-AF65-F5344CB8AC3E}">
        <p14:creationId xmlns:p14="http://schemas.microsoft.com/office/powerpoint/2010/main" val="3650983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6A7A3A6-3E4E-42B7-A146-41F8FF308F15}"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591AA7B-27B2-47EC-8614-BF2BDB67EB24}" type="slidenum">
              <a:rPr lang="en-US"/>
              <a:pPr>
                <a:defRPr/>
              </a:pPr>
              <a:t>‹#›</a:t>
            </a:fld>
            <a:endParaRPr lang="en-US"/>
          </a:p>
        </p:txBody>
      </p:sp>
    </p:spTree>
    <p:extLst>
      <p:ext uri="{BB962C8B-B14F-4D97-AF65-F5344CB8AC3E}">
        <p14:creationId xmlns:p14="http://schemas.microsoft.com/office/powerpoint/2010/main" val="2600154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BB1FD0D7-A692-41BD-95D6-E47350BDF922}"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D924F5C-A3F8-4366-8E8D-F6F063FFF934}" type="slidenum">
              <a:rPr lang="en-US"/>
              <a:pPr>
                <a:defRPr/>
              </a:pPr>
              <a:t>‹#›</a:t>
            </a:fld>
            <a:endParaRPr lang="en-US"/>
          </a:p>
        </p:txBody>
      </p:sp>
    </p:spTree>
    <p:extLst>
      <p:ext uri="{BB962C8B-B14F-4D97-AF65-F5344CB8AC3E}">
        <p14:creationId xmlns:p14="http://schemas.microsoft.com/office/powerpoint/2010/main" val="2525336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205646F-3DB9-4954-8E69-B99A94029C6C}"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39B179E-FB4A-467A-B8C4-2F8FE8A8A45C}" type="slidenum">
              <a:rPr lang="en-US"/>
              <a:pPr>
                <a:defRPr/>
              </a:pPr>
              <a:t>‹#›</a:t>
            </a:fld>
            <a:endParaRPr lang="en-US"/>
          </a:p>
        </p:txBody>
      </p:sp>
    </p:spTree>
    <p:extLst>
      <p:ext uri="{BB962C8B-B14F-4D97-AF65-F5344CB8AC3E}">
        <p14:creationId xmlns:p14="http://schemas.microsoft.com/office/powerpoint/2010/main" val="111447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2382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9600A51-9F94-4D79-BB51-FC4B71CFCE09}"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71AC57D-318E-4278-B1CF-814128021BBC}" type="slidenum">
              <a:rPr lang="en-US"/>
              <a:pPr>
                <a:defRPr/>
              </a:pPr>
              <a:t>‹#›</a:t>
            </a:fld>
            <a:endParaRPr lang="en-US"/>
          </a:p>
        </p:txBody>
      </p:sp>
    </p:spTree>
    <p:extLst>
      <p:ext uri="{BB962C8B-B14F-4D97-AF65-F5344CB8AC3E}">
        <p14:creationId xmlns:p14="http://schemas.microsoft.com/office/powerpoint/2010/main" val="660584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315200" cy="762000"/>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1828800" y="1676400"/>
            <a:ext cx="6705600" cy="4800600"/>
          </a:xfrm>
          <a:prstGeom prst="rect">
            <a:avLst/>
          </a:prstGeom>
        </p:spPr>
        <p:txBody>
          <a:bodyPr/>
          <a:lstStyle>
            <a:lvl1pPr>
              <a:defRPr sz="2800">
                <a:solidFill>
                  <a:schemeClr val="tx1"/>
                </a:solidFill>
                <a:latin typeface="Helvetica" pitchFamily="34" charset="0"/>
              </a:defRPr>
            </a:lvl1pPr>
            <a:lvl2pPr>
              <a:defRPr sz="260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ubtitle 2"/>
          <p:cNvSpPr>
            <a:spLocks noGrp="1"/>
          </p:cNvSpPr>
          <p:nvPr>
            <p:ph type="subTitle" idx="10"/>
          </p:nvPr>
        </p:nvSpPr>
        <p:spPr>
          <a:xfrm>
            <a:off x="1600200" y="914400"/>
            <a:ext cx="7086600" cy="533400"/>
          </a:xfrm>
          <a:prstGeom prst="rect">
            <a:avLst/>
          </a:prstGeom>
        </p:spPr>
        <p:txBody>
          <a:bodyPr/>
          <a:lstStyle>
            <a:lvl1pPr marL="0" indent="0" algn="l">
              <a:buNone/>
              <a:defRPr b="1">
                <a:solidFill>
                  <a:schemeClr val="tx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26476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F8BE2F7-E6C0-400E-A6F0-FD35B6B13AE8}"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16D1741-B054-4746-AC41-11BA5FED5652}" type="slidenum">
              <a:rPr lang="en-US"/>
              <a:pPr>
                <a:defRPr/>
              </a:pPr>
              <a:t>‹#›</a:t>
            </a:fld>
            <a:endParaRPr lang="en-US"/>
          </a:p>
        </p:txBody>
      </p:sp>
    </p:spTree>
    <p:extLst>
      <p:ext uri="{BB962C8B-B14F-4D97-AF65-F5344CB8AC3E}">
        <p14:creationId xmlns:p14="http://schemas.microsoft.com/office/powerpoint/2010/main" val="2288292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9000066-1E7C-4F8C-B05C-295846E5EAC2}"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522D915-23A0-4396-A696-8BDB2C44CFC4}" type="slidenum">
              <a:rPr lang="en-US"/>
              <a:pPr>
                <a:defRPr/>
              </a:pPr>
              <a:t>‹#›</a:t>
            </a:fld>
            <a:endParaRPr lang="en-US"/>
          </a:p>
        </p:txBody>
      </p:sp>
    </p:spTree>
    <p:extLst>
      <p:ext uri="{BB962C8B-B14F-4D97-AF65-F5344CB8AC3E}">
        <p14:creationId xmlns:p14="http://schemas.microsoft.com/office/powerpoint/2010/main" val="3632183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6EA6A36-9D07-41ED-AD79-983C37FCD60A}"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454CDB8-349F-4551-A684-A6C3B6F340EF}" type="slidenum">
              <a:rPr lang="en-US"/>
              <a:pPr>
                <a:defRPr/>
              </a:pPr>
              <a:t>‹#›</a:t>
            </a:fld>
            <a:endParaRPr lang="en-US"/>
          </a:p>
        </p:txBody>
      </p:sp>
    </p:spTree>
    <p:extLst>
      <p:ext uri="{BB962C8B-B14F-4D97-AF65-F5344CB8AC3E}">
        <p14:creationId xmlns:p14="http://schemas.microsoft.com/office/powerpoint/2010/main" val="4538815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53FCAC97-473E-49E0-8021-BE673AFC98B3}" type="datetimeFigureOut">
              <a:rPr lang="en-US"/>
              <a:pPr>
                <a:defRPr/>
              </a:pPr>
              <a:t>8/14/2019</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9147D508-6D06-4997-8325-066501653538}" type="slidenum">
              <a:rPr lang="en-US"/>
              <a:pPr>
                <a:defRPr/>
              </a:pPr>
              <a:t>‹#›</a:t>
            </a:fld>
            <a:endParaRPr lang="en-US"/>
          </a:p>
        </p:txBody>
      </p:sp>
    </p:spTree>
    <p:extLst>
      <p:ext uri="{BB962C8B-B14F-4D97-AF65-F5344CB8AC3E}">
        <p14:creationId xmlns:p14="http://schemas.microsoft.com/office/powerpoint/2010/main" val="199719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E330CF86-49C9-4374-B5B9-32D790705129}" type="datetimeFigureOut">
              <a:rPr lang="en-US"/>
              <a:pPr>
                <a:defRPr/>
              </a:pPr>
              <a:t>8/14/2019</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2881633-F1F0-44D2-A9C7-E99F7201D1BD}" type="slidenum">
              <a:rPr lang="en-US"/>
              <a:pPr>
                <a:defRPr/>
              </a:pPr>
              <a:t>‹#›</a:t>
            </a:fld>
            <a:endParaRPr lang="en-US"/>
          </a:p>
        </p:txBody>
      </p:sp>
    </p:spTree>
    <p:extLst>
      <p:ext uri="{BB962C8B-B14F-4D97-AF65-F5344CB8AC3E}">
        <p14:creationId xmlns:p14="http://schemas.microsoft.com/office/powerpoint/2010/main" val="2134487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0513A1D-BB54-462A-8C55-0CABBF41FCDD}" type="datetimeFigureOut">
              <a:rPr lang="en-US"/>
              <a:pPr>
                <a:defRPr/>
              </a:pPr>
              <a:t>8/14/2019</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F139694E-E568-4D09-B8A0-E9CD6EC37ACD}" type="slidenum">
              <a:rPr lang="en-US"/>
              <a:pPr>
                <a:defRPr/>
              </a:pPr>
              <a:t>‹#›</a:t>
            </a:fld>
            <a:endParaRPr lang="en-US"/>
          </a:p>
        </p:txBody>
      </p:sp>
    </p:spTree>
    <p:extLst>
      <p:ext uri="{BB962C8B-B14F-4D97-AF65-F5344CB8AC3E}">
        <p14:creationId xmlns:p14="http://schemas.microsoft.com/office/powerpoint/2010/main" val="25955002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211D061-F840-4F18-AB5D-6A3ED14D74B0}"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FD49D4F-E8F5-41DD-8CE4-55CBA7927F95}" type="slidenum">
              <a:rPr lang="en-US"/>
              <a:pPr>
                <a:defRPr/>
              </a:pPr>
              <a:t>‹#›</a:t>
            </a:fld>
            <a:endParaRPr lang="en-US"/>
          </a:p>
        </p:txBody>
      </p:sp>
    </p:spTree>
    <p:extLst>
      <p:ext uri="{BB962C8B-B14F-4D97-AF65-F5344CB8AC3E}">
        <p14:creationId xmlns:p14="http://schemas.microsoft.com/office/powerpoint/2010/main" val="563551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A99FCCE-538D-4413-B85D-8FAC2B27F2BF}"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BC82BDD2-DA25-456D-8E97-A888FBEB3B69}" type="slidenum">
              <a:rPr lang="en-US"/>
              <a:pPr>
                <a:defRPr/>
              </a:pPr>
              <a:t>‹#›</a:t>
            </a:fld>
            <a:endParaRPr lang="en-US"/>
          </a:p>
        </p:txBody>
      </p:sp>
    </p:spTree>
    <p:extLst>
      <p:ext uri="{BB962C8B-B14F-4D97-AF65-F5344CB8AC3E}">
        <p14:creationId xmlns:p14="http://schemas.microsoft.com/office/powerpoint/2010/main" val="402454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068867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DE5E6773-0E9C-4018-B8D3-0E8BF3F4331C}"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1D937CF6-B5BC-4576-B72D-5CA342F2A98C}" type="slidenum">
              <a:rPr lang="en-US"/>
              <a:pPr>
                <a:defRPr/>
              </a:pPr>
              <a:t>‹#›</a:t>
            </a:fld>
            <a:endParaRPr lang="en-US"/>
          </a:p>
        </p:txBody>
      </p:sp>
    </p:spTree>
    <p:extLst>
      <p:ext uri="{BB962C8B-B14F-4D97-AF65-F5344CB8AC3E}">
        <p14:creationId xmlns:p14="http://schemas.microsoft.com/office/powerpoint/2010/main" val="3538552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B8F9E49-88E0-4156-AC21-3DE31FA8BB31}"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F5E25DD6-3D23-454B-9532-102D90B43E34}" type="slidenum">
              <a:rPr lang="en-US"/>
              <a:pPr>
                <a:defRPr/>
              </a:pPr>
              <a:t>‹#›</a:t>
            </a:fld>
            <a:endParaRPr lang="en-US"/>
          </a:p>
        </p:txBody>
      </p:sp>
    </p:spTree>
    <p:extLst>
      <p:ext uri="{BB962C8B-B14F-4D97-AF65-F5344CB8AC3E}">
        <p14:creationId xmlns:p14="http://schemas.microsoft.com/office/powerpoint/2010/main" val="32626390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057400"/>
            <a:ext cx="7315200" cy="4495800"/>
          </a:xfrm>
          <a:prstGeom prst="rect">
            <a:avLst/>
          </a:prstGeom>
        </p:spPr>
        <p:txBody>
          <a:bodyPr/>
          <a:lstStyle>
            <a:lvl1pPr>
              <a:defRPr sz="2600">
                <a:solidFill>
                  <a:schemeClr val="tx1"/>
                </a:solidFill>
                <a:latin typeface="Helvetica" pitchFamily="34" charset="0"/>
              </a:defRPr>
            </a:lvl1pPr>
            <a:lvl2pPr>
              <a:defRPr sz="250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bwMode="auto">
          <a:xfrm>
            <a:off x="609600" y="457200"/>
            <a:ext cx="6324600" cy="990600"/>
          </a:xfrm>
          <a:prstGeom prst="rect">
            <a:avLst/>
          </a:prstGeom>
          <a:noFill/>
          <a:ln w="9525">
            <a:noFill/>
            <a:miter lim="800000"/>
            <a:headEnd/>
            <a:tailEnd/>
          </a:ln>
        </p:spPr>
        <p:txBody>
          <a:bodyPr anchor="b"/>
          <a:lstStyle>
            <a:lvl1pPr>
              <a:defRPr sz="4200">
                <a:solidFill>
                  <a:schemeClr val="bg1"/>
                </a:solidFill>
                <a:latin typeface="Trebuchet MS"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2912151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B70CC84A-D191-47FD-821B-762991DA984D}"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A93B232-AB3B-47BD-A02F-3BDCFACF07CD}" type="slidenum">
              <a:rPr lang="en-US"/>
              <a:pPr>
                <a:defRPr/>
              </a:pPr>
              <a:t>‹#›</a:t>
            </a:fld>
            <a:endParaRPr lang="en-US"/>
          </a:p>
        </p:txBody>
      </p:sp>
    </p:spTree>
    <p:extLst>
      <p:ext uri="{BB962C8B-B14F-4D97-AF65-F5344CB8AC3E}">
        <p14:creationId xmlns:p14="http://schemas.microsoft.com/office/powerpoint/2010/main" val="2643846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D10A037-1486-4F0C-8861-95A85C1A9239}"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A17FFAB7-0EB0-4289-83E7-7033B0CF5135}" type="slidenum">
              <a:rPr lang="en-US"/>
              <a:pPr>
                <a:defRPr/>
              </a:pPr>
              <a:t>‹#›</a:t>
            </a:fld>
            <a:endParaRPr lang="en-US"/>
          </a:p>
        </p:txBody>
      </p:sp>
    </p:spTree>
    <p:extLst>
      <p:ext uri="{BB962C8B-B14F-4D97-AF65-F5344CB8AC3E}">
        <p14:creationId xmlns:p14="http://schemas.microsoft.com/office/powerpoint/2010/main" val="2491022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5747BC5-5F91-46C7-82AA-487A713FABB8}"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90A326CB-F0F6-4597-9102-42D9AB66E76E}" type="slidenum">
              <a:rPr lang="en-US"/>
              <a:pPr>
                <a:defRPr/>
              </a:pPr>
              <a:t>‹#›</a:t>
            </a:fld>
            <a:endParaRPr lang="en-US"/>
          </a:p>
        </p:txBody>
      </p:sp>
    </p:spTree>
    <p:extLst>
      <p:ext uri="{BB962C8B-B14F-4D97-AF65-F5344CB8AC3E}">
        <p14:creationId xmlns:p14="http://schemas.microsoft.com/office/powerpoint/2010/main" val="1776245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D521276E-F39D-471E-9ED3-99DD823F3ADB}" type="datetimeFigureOut">
              <a:rPr lang="en-US"/>
              <a:pPr>
                <a:defRPr/>
              </a:pPr>
              <a:t>8/14/2019</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665C4C3-27A3-4374-B88A-BAEA881C0074}" type="slidenum">
              <a:rPr lang="en-US"/>
              <a:pPr>
                <a:defRPr/>
              </a:pPr>
              <a:t>‹#›</a:t>
            </a:fld>
            <a:endParaRPr lang="en-US"/>
          </a:p>
        </p:txBody>
      </p:sp>
    </p:spTree>
    <p:extLst>
      <p:ext uri="{BB962C8B-B14F-4D97-AF65-F5344CB8AC3E}">
        <p14:creationId xmlns:p14="http://schemas.microsoft.com/office/powerpoint/2010/main" val="29053239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368D479-AA92-4B0D-82D5-4D1CDA36C7A4}" type="datetimeFigureOut">
              <a:rPr lang="en-US"/>
              <a:pPr>
                <a:defRPr/>
              </a:pPr>
              <a:t>8/14/2019</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4C302A26-95E0-498F-BBFC-28FF0FA32773}" type="slidenum">
              <a:rPr lang="en-US"/>
              <a:pPr>
                <a:defRPr/>
              </a:pPr>
              <a:t>‹#›</a:t>
            </a:fld>
            <a:endParaRPr lang="en-US"/>
          </a:p>
        </p:txBody>
      </p:sp>
    </p:spTree>
    <p:extLst>
      <p:ext uri="{BB962C8B-B14F-4D97-AF65-F5344CB8AC3E}">
        <p14:creationId xmlns:p14="http://schemas.microsoft.com/office/powerpoint/2010/main" val="34716714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8733C93-0FCB-4A0C-85C4-31493FCF8801}" type="datetimeFigureOut">
              <a:rPr lang="en-US"/>
              <a:pPr>
                <a:defRPr/>
              </a:pPr>
              <a:t>8/14/2019</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FB702C7-590B-47F8-B11F-0F8A583A558B}" type="slidenum">
              <a:rPr lang="en-US"/>
              <a:pPr>
                <a:defRPr/>
              </a:pPr>
              <a:t>‹#›</a:t>
            </a:fld>
            <a:endParaRPr lang="en-US"/>
          </a:p>
        </p:txBody>
      </p:sp>
    </p:spTree>
    <p:extLst>
      <p:ext uri="{BB962C8B-B14F-4D97-AF65-F5344CB8AC3E}">
        <p14:creationId xmlns:p14="http://schemas.microsoft.com/office/powerpoint/2010/main" val="18592421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174F742-3A6F-42B3-971E-BCDB2C35F62B}"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03B09FE-931C-41C3-8AE4-D431219823AB}" type="slidenum">
              <a:rPr lang="en-US"/>
              <a:pPr>
                <a:defRPr/>
              </a:pPr>
              <a:t>‹#›</a:t>
            </a:fld>
            <a:endParaRPr lang="en-US"/>
          </a:p>
        </p:txBody>
      </p:sp>
    </p:spTree>
    <p:extLst>
      <p:ext uri="{BB962C8B-B14F-4D97-AF65-F5344CB8AC3E}">
        <p14:creationId xmlns:p14="http://schemas.microsoft.com/office/powerpoint/2010/main" val="234498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89927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B9C1FD8-117C-4E14-A2F2-C26D4D033B12}" type="datetimeFigureOut">
              <a:rPr lang="en-US"/>
              <a:pPr>
                <a:defRPr/>
              </a:pPr>
              <a:t>8/14/2019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4C6FB567-676C-4AD8-A810-CCB7D5F8324A}" type="slidenum">
              <a:rPr lang="en-US"/>
              <a:pPr>
                <a:defRPr/>
              </a:pPr>
              <a:t>‹#›</a:t>
            </a:fld>
            <a:endParaRPr lang="en-US"/>
          </a:p>
        </p:txBody>
      </p:sp>
    </p:spTree>
    <p:extLst>
      <p:ext uri="{BB962C8B-B14F-4D97-AF65-F5344CB8AC3E}">
        <p14:creationId xmlns:p14="http://schemas.microsoft.com/office/powerpoint/2010/main" val="31919817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851DC2B-A3AA-4CB6-93DF-B9F5F0931494}"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7C0C501-DF73-41FF-8CD7-E10F213FC9CD}" type="slidenum">
              <a:rPr lang="en-US"/>
              <a:pPr>
                <a:defRPr/>
              </a:pPr>
              <a:t>‹#›</a:t>
            </a:fld>
            <a:endParaRPr lang="en-US"/>
          </a:p>
        </p:txBody>
      </p:sp>
    </p:spTree>
    <p:extLst>
      <p:ext uri="{BB962C8B-B14F-4D97-AF65-F5344CB8AC3E}">
        <p14:creationId xmlns:p14="http://schemas.microsoft.com/office/powerpoint/2010/main" val="42451600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E6871C0-E172-404B-B967-CC0596E6C19C}" type="datetimeFigureOut">
              <a:rPr lang="en-US"/>
              <a:pPr>
                <a:defRPr/>
              </a:pPr>
              <a:t>8/14/2019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33A30A0-AFA2-42F2-9C5D-66603F12F295}" type="slidenum">
              <a:rPr lang="en-US"/>
              <a:pPr>
                <a:defRPr/>
              </a:pPr>
              <a:t>‹#›</a:t>
            </a:fld>
            <a:endParaRPr lang="en-US"/>
          </a:p>
        </p:txBody>
      </p:sp>
    </p:spTree>
    <p:extLst>
      <p:ext uri="{BB962C8B-B14F-4D97-AF65-F5344CB8AC3E}">
        <p14:creationId xmlns:p14="http://schemas.microsoft.com/office/powerpoint/2010/main" val="328473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5.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6.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7.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8.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775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945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cs typeface="Arial" charset="0"/>
        </a:defRPr>
      </a:lvl2pPr>
      <a:lvl3pPr algn="ctr" rtl="0" eaLnBrk="1" fontAlgn="base" hangingPunct="1">
        <a:spcBef>
          <a:spcPct val="0"/>
        </a:spcBef>
        <a:spcAft>
          <a:spcPct val="0"/>
        </a:spcAft>
        <a:defRPr sz="4400">
          <a:solidFill>
            <a:schemeClr val="tx2"/>
          </a:solidFill>
          <a:latin typeface="Verdana" pitchFamily="34" charset="0"/>
          <a:cs typeface="Arial" charset="0"/>
        </a:defRPr>
      </a:lvl3pPr>
      <a:lvl4pPr algn="ctr" rtl="0" eaLnBrk="1" fontAlgn="base" hangingPunct="1">
        <a:spcBef>
          <a:spcPct val="0"/>
        </a:spcBef>
        <a:spcAft>
          <a:spcPct val="0"/>
        </a:spcAft>
        <a:defRPr sz="4400">
          <a:solidFill>
            <a:schemeClr val="tx2"/>
          </a:solidFill>
          <a:latin typeface="Verdana" pitchFamily="34" charset="0"/>
          <a:cs typeface="Arial" charset="0"/>
        </a:defRPr>
      </a:lvl4pPr>
      <a:lvl5pPr algn="ctr" rtl="0" eaLnBrk="1" fontAlgn="base" hangingPunct="1">
        <a:spcBef>
          <a:spcPct val="0"/>
        </a:spcBef>
        <a:spcAft>
          <a:spcPct val="0"/>
        </a:spcAft>
        <a:defRPr sz="4400">
          <a:solidFill>
            <a:schemeClr val="tx2"/>
          </a:solidFill>
          <a:latin typeface="Verdana"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064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cs typeface="Arial" charset="0"/>
        </a:defRPr>
      </a:lvl2pPr>
      <a:lvl3pPr algn="ctr" rtl="0" eaLnBrk="1" fontAlgn="base" hangingPunct="1">
        <a:spcBef>
          <a:spcPct val="0"/>
        </a:spcBef>
        <a:spcAft>
          <a:spcPct val="0"/>
        </a:spcAft>
        <a:defRPr sz="4400">
          <a:solidFill>
            <a:schemeClr val="tx2"/>
          </a:solidFill>
          <a:latin typeface="Verdana" pitchFamily="34" charset="0"/>
          <a:cs typeface="Arial" charset="0"/>
        </a:defRPr>
      </a:lvl3pPr>
      <a:lvl4pPr algn="ctr" rtl="0" eaLnBrk="1" fontAlgn="base" hangingPunct="1">
        <a:spcBef>
          <a:spcPct val="0"/>
        </a:spcBef>
        <a:spcAft>
          <a:spcPct val="0"/>
        </a:spcAft>
        <a:defRPr sz="4400">
          <a:solidFill>
            <a:schemeClr val="tx2"/>
          </a:solidFill>
          <a:latin typeface="Verdana" pitchFamily="34" charset="0"/>
          <a:cs typeface="Arial" charset="0"/>
        </a:defRPr>
      </a:lvl4pPr>
      <a:lvl5pPr algn="ctr" rtl="0" eaLnBrk="1" fontAlgn="base" hangingPunct="1">
        <a:spcBef>
          <a:spcPct val="0"/>
        </a:spcBef>
        <a:spcAft>
          <a:spcPct val="0"/>
        </a:spcAft>
        <a:defRPr sz="4400">
          <a:solidFill>
            <a:schemeClr val="tx2"/>
          </a:solidFill>
          <a:latin typeface="Verdana"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5"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900"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285043018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fontAlgn="base" hangingPunct="1">
        <a:spcBef>
          <a:spcPct val="0"/>
        </a:spcBef>
        <a:spcAft>
          <a:spcPct val="0"/>
        </a:spcAft>
        <a:defRPr sz="4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3700" b="1">
          <a:solidFill>
            <a:srgbClr val="00793F"/>
          </a:solidFill>
          <a:latin typeface="Trebuchet MS" pitchFamily="34" charset="0"/>
          <a:cs typeface="Tahoma" pitchFamily="34" charset="0"/>
        </a:defRPr>
      </a:lvl2pPr>
      <a:lvl3pPr algn="l" rtl="0" eaLnBrk="1" fontAlgn="base" hangingPunct="1">
        <a:spcBef>
          <a:spcPct val="0"/>
        </a:spcBef>
        <a:spcAft>
          <a:spcPct val="0"/>
        </a:spcAft>
        <a:defRPr sz="3700" b="1">
          <a:solidFill>
            <a:srgbClr val="00793F"/>
          </a:solidFill>
          <a:latin typeface="Trebuchet MS" pitchFamily="34" charset="0"/>
          <a:cs typeface="Tahoma" pitchFamily="34" charset="0"/>
        </a:defRPr>
      </a:lvl3pPr>
      <a:lvl4pPr algn="l" rtl="0" eaLnBrk="1" fontAlgn="base" hangingPunct="1">
        <a:spcBef>
          <a:spcPct val="0"/>
        </a:spcBef>
        <a:spcAft>
          <a:spcPct val="0"/>
        </a:spcAft>
        <a:defRPr sz="3700" b="1">
          <a:solidFill>
            <a:srgbClr val="00793F"/>
          </a:solidFill>
          <a:latin typeface="Trebuchet MS" pitchFamily="34" charset="0"/>
          <a:cs typeface="Tahoma" pitchFamily="34" charset="0"/>
        </a:defRPr>
      </a:lvl4pPr>
      <a:lvl5pPr algn="l" rtl="0" eaLnBrk="1" fontAlgn="base" hangingPunct="1">
        <a:spcBef>
          <a:spcPct val="0"/>
        </a:spcBef>
        <a:spcAft>
          <a:spcPct val="0"/>
        </a:spcAft>
        <a:defRPr sz="3700" b="1">
          <a:solidFill>
            <a:srgbClr val="00793F"/>
          </a:solidFill>
          <a:latin typeface="Trebuchet MS"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5"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900"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30781995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fontAlgn="base" hangingPunct="1">
        <a:spcBef>
          <a:spcPct val="0"/>
        </a:spcBef>
        <a:spcAft>
          <a:spcPct val="0"/>
        </a:spcAft>
        <a:defRPr sz="4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3700" b="1">
          <a:solidFill>
            <a:srgbClr val="00793F"/>
          </a:solidFill>
          <a:latin typeface="Trebuchet MS" pitchFamily="34" charset="0"/>
          <a:cs typeface="Tahoma" pitchFamily="34" charset="0"/>
        </a:defRPr>
      </a:lvl2pPr>
      <a:lvl3pPr algn="l" rtl="0" eaLnBrk="1" fontAlgn="base" hangingPunct="1">
        <a:spcBef>
          <a:spcPct val="0"/>
        </a:spcBef>
        <a:spcAft>
          <a:spcPct val="0"/>
        </a:spcAft>
        <a:defRPr sz="3700" b="1">
          <a:solidFill>
            <a:srgbClr val="00793F"/>
          </a:solidFill>
          <a:latin typeface="Trebuchet MS" pitchFamily="34" charset="0"/>
          <a:cs typeface="Tahoma" pitchFamily="34" charset="0"/>
        </a:defRPr>
      </a:lvl3pPr>
      <a:lvl4pPr algn="l" rtl="0" eaLnBrk="1" fontAlgn="base" hangingPunct="1">
        <a:spcBef>
          <a:spcPct val="0"/>
        </a:spcBef>
        <a:spcAft>
          <a:spcPct val="0"/>
        </a:spcAft>
        <a:defRPr sz="3700" b="1">
          <a:solidFill>
            <a:srgbClr val="00793F"/>
          </a:solidFill>
          <a:latin typeface="Trebuchet MS" pitchFamily="34" charset="0"/>
          <a:cs typeface="Tahoma" pitchFamily="34" charset="0"/>
        </a:defRPr>
      </a:lvl4pPr>
      <a:lvl5pPr algn="l" rtl="0" eaLnBrk="1" fontAlgn="base" hangingPunct="1">
        <a:spcBef>
          <a:spcPct val="0"/>
        </a:spcBef>
        <a:spcAft>
          <a:spcPct val="0"/>
        </a:spcAft>
        <a:defRPr sz="3700" b="1">
          <a:solidFill>
            <a:srgbClr val="00793F"/>
          </a:solidFill>
          <a:latin typeface="Trebuchet MS"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304800"/>
            <a:ext cx="84582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900"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42915501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fontAlgn="base" hangingPunct="1">
        <a:spcBef>
          <a:spcPct val="0"/>
        </a:spcBef>
        <a:spcAft>
          <a:spcPct val="0"/>
        </a:spcAft>
        <a:defRPr sz="4000" b="1" kern="1200">
          <a:solidFill>
            <a:schemeClr val="bg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3300" b="1">
          <a:solidFill>
            <a:srgbClr val="005BAA"/>
          </a:solidFill>
          <a:latin typeface="Trebuchet MS" pitchFamily="34" charset="0"/>
          <a:cs typeface="Tahoma" pitchFamily="34" charset="0"/>
        </a:defRPr>
      </a:lvl2pPr>
      <a:lvl3pPr algn="l" rtl="0" eaLnBrk="1" fontAlgn="base" hangingPunct="1">
        <a:spcBef>
          <a:spcPct val="0"/>
        </a:spcBef>
        <a:spcAft>
          <a:spcPct val="0"/>
        </a:spcAft>
        <a:defRPr sz="3300" b="1">
          <a:solidFill>
            <a:srgbClr val="005BAA"/>
          </a:solidFill>
          <a:latin typeface="Trebuchet MS" pitchFamily="34" charset="0"/>
          <a:cs typeface="Tahoma" pitchFamily="34" charset="0"/>
        </a:defRPr>
      </a:lvl3pPr>
      <a:lvl4pPr algn="l" rtl="0" eaLnBrk="1" fontAlgn="base" hangingPunct="1">
        <a:spcBef>
          <a:spcPct val="0"/>
        </a:spcBef>
        <a:spcAft>
          <a:spcPct val="0"/>
        </a:spcAft>
        <a:defRPr sz="3300" b="1">
          <a:solidFill>
            <a:srgbClr val="005BAA"/>
          </a:solidFill>
          <a:latin typeface="Trebuchet MS" pitchFamily="34" charset="0"/>
          <a:cs typeface="Tahoma" pitchFamily="34" charset="0"/>
        </a:defRPr>
      </a:lvl4pPr>
      <a:lvl5pPr algn="l" rtl="0" eaLnBrk="1" fontAlgn="base" hangingPunct="1">
        <a:spcBef>
          <a:spcPct val="0"/>
        </a:spcBef>
        <a:spcAft>
          <a:spcPct val="0"/>
        </a:spcAft>
        <a:defRPr sz="3300" b="1">
          <a:solidFill>
            <a:srgbClr val="005BAA"/>
          </a:solidFill>
          <a:latin typeface="Trebuchet MS"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524000" y="152400"/>
            <a:ext cx="6858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900"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164985406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1" fontAlgn="base" hangingPunct="1">
        <a:spcBef>
          <a:spcPct val="0"/>
        </a:spcBef>
        <a:spcAft>
          <a:spcPct val="0"/>
        </a:spcAft>
        <a:defRPr sz="3300" b="1" kern="1200">
          <a:solidFill>
            <a:schemeClr val="tx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3300" b="1">
          <a:solidFill>
            <a:schemeClr val="tx1"/>
          </a:solidFill>
          <a:latin typeface="Trebuchet MS" pitchFamily="34" charset="0"/>
          <a:cs typeface="Tahoma" pitchFamily="34" charset="0"/>
        </a:defRPr>
      </a:lvl2pPr>
      <a:lvl3pPr algn="l" rtl="0" eaLnBrk="1" fontAlgn="base" hangingPunct="1">
        <a:spcBef>
          <a:spcPct val="0"/>
        </a:spcBef>
        <a:spcAft>
          <a:spcPct val="0"/>
        </a:spcAft>
        <a:defRPr sz="3300" b="1">
          <a:solidFill>
            <a:schemeClr val="tx1"/>
          </a:solidFill>
          <a:latin typeface="Trebuchet MS" pitchFamily="34" charset="0"/>
          <a:cs typeface="Tahoma" pitchFamily="34" charset="0"/>
        </a:defRPr>
      </a:lvl3pPr>
      <a:lvl4pPr algn="l" rtl="0" eaLnBrk="1" fontAlgn="base" hangingPunct="1">
        <a:spcBef>
          <a:spcPct val="0"/>
        </a:spcBef>
        <a:spcAft>
          <a:spcPct val="0"/>
        </a:spcAft>
        <a:defRPr sz="3300" b="1">
          <a:solidFill>
            <a:schemeClr val="tx1"/>
          </a:solidFill>
          <a:latin typeface="Trebuchet MS" pitchFamily="34" charset="0"/>
          <a:cs typeface="Tahoma" pitchFamily="34" charset="0"/>
        </a:defRPr>
      </a:lvl4pPr>
      <a:lvl5pPr algn="l" rtl="0" eaLnBrk="1" fontAlgn="base" hangingPunct="1">
        <a:spcBef>
          <a:spcPct val="0"/>
        </a:spcBef>
        <a:spcAft>
          <a:spcPct val="0"/>
        </a:spcAft>
        <a:defRPr sz="3300" b="1">
          <a:solidFill>
            <a:schemeClr val="tx1"/>
          </a:solidFill>
          <a:latin typeface="Trebuchet MS"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900"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13535170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fontAlgn="base" hangingPunct="1">
        <a:spcBef>
          <a:spcPct val="0"/>
        </a:spcBef>
        <a:spcAft>
          <a:spcPct val="0"/>
        </a:spcAft>
        <a:defRPr sz="3000" b="1" kern="1200">
          <a:solidFill>
            <a:schemeClr val="bg1"/>
          </a:solidFill>
          <a:latin typeface="Palatino Linotype" pitchFamily="18" charset="0"/>
          <a:ea typeface="Tahoma" pitchFamily="34" charset="0"/>
          <a:cs typeface="Tahoma" pitchFamily="34" charset="0"/>
        </a:defRPr>
      </a:lvl1pPr>
      <a:lvl2pPr algn="l" rtl="0" eaLnBrk="1" fontAlgn="base" hangingPunct="1">
        <a:spcBef>
          <a:spcPct val="0"/>
        </a:spcBef>
        <a:spcAft>
          <a:spcPct val="0"/>
        </a:spcAft>
        <a:defRPr sz="3000" b="1">
          <a:solidFill>
            <a:schemeClr val="bg1"/>
          </a:solidFill>
          <a:latin typeface="Palatino Linotype" pitchFamily="18" charset="0"/>
          <a:cs typeface="Tahoma" pitchFamily="34" charset="0"/>
        </a:defRPr>
      </a:lvl2pPr>
      <a:lvl3pPr algn="l" rtl="0" eaLnBrk="1" fontAlgn="base" hangingPunct="1">
        <a:spcBef>
          <a:spcPct val="0"/>
        </a:spcBef>
        <a:spcAft>
          <a:spcPct val="0"/>
        </a:spcAft>
        <a:defRPr sz="3000" b="1">
          <a:solidFill>
            <a:schemeClr val="bg1"/>
          </a:solidFill>
          <a:latin typeface="Palatino Linotype" pitchFamily="18" charset="0"/>
          <a:cs typeface="Tahoma" pitchFamily="34" charset="0"/>
        </a:defRPr>
      </a:lvl3pPr>
      <a:lvl4pPr algn="l" rtl="0" eaLnBrk="1" fontAlgn="base" hangingPunct="1">
        <a:spcBef>
          <a:spcPct val="0"/>
        </a:spcBef>
        <a:spcAft>
          <a:spcPct val="0"/>
        </a:spcAft>
        <a:defRPr sz="3000" b="1">
          <a:solidFill>
            <a:schemeClr val="bg1"/>
          </a:solidFill>
          <a:latin typeface="Palatino Linotype" pitchFamily="18" charset="0"/>
          <a:cs typeface="Tahoma" pitchFamily="34" charset="0"/>
        </a:defRPr>
      </a:lvl4pPr>
      <a:lvl5pPr algn="l" rtl="0" eaLnBrk="1" fontAlgn="base" hangingPunct="1">
        <a:spcBef>
          <a:spcPct val="0"/>
        </a:spcBef>
        <a:spcAft>
          <a:spcPct val="0"/>
        </a:spcAft>
        <a:defRPr sz="3000" b="1">
          <a:solidFill>
            <a:schemeClr val="bg1"/>
          </a:solidFill>
          <a:latin typeface="Palatino Linotype" pitchFamily="18"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18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Analysis</a:t>
            </a:r>
          </a:p>
        </p:txBody>
      </p:sp>
      <p:sp>
        <p:nvSpPr>
          <p:cNvPr id="5" name="Content Placeholder 4"/>
          <p:cNvSpPr>
            <a:spLocks noGrp="1"/>
          </p:cNvSpPr>
          <p:nvPr>
            <p:ph idx="1"/>
          </p:nvPr>
        </p:nvSpPr>
        <p:spPr>
          <a:xfrm>
            <a:off x="304800" y="1752600"/>
            <a:ext cx="7754983" cy="4800600"/>
          </a:xfrm>
        </p:spPr>
        <p:txBody>
          <a:bodyPr/>
          <a:lstStyle/>
          <a:p>
            <a:r>
              <a:rPr lang="en-US" dirty="0"/>
              <a:t>To properly prepare a marketing plan, the environment in which the business operates must be evaluated </a:t>
            </a:r>
          </a:p>
          <a:p>
            <a:r>
              <a:rPr lang="en-US" dirty="0"/>
              <a:t>A </a:t>
            </a:r>
            <a:r>
              <a:rPr lang="en-US" b="1" dirty="0"/>
              <a:t>situation analysis</a:t>
            </a:r>
            <a:r>
              <a:rPr lang="en-US" dirty="0"/>
              <a:t> is a snapshot of the environment in which a business has been operating over a given period of time</a:t>
            </a:r>
          </a:p>
          <a:p>
            <a:pPr lvl="1"/>
            <a:r>
              <a:rPr lang="en-US" dirty="0"/>
              <a:t>Usually analyzes the last 12 to 16 months</a:t>
            </a:r>
          </a:p>
          <a:p>
            <a:pPr lvl="1"/>
            <a:r>
              <a:rPr lang="en-US" dirty="0"/>
              <a:t>Two types of situation analyses</a:t>
            </a:r>
          </a:p>
          <a:p>
            <a:pPr lvl="2"/>
            <a:r>
              <a:rPr lang="en-US" dirty="0"/>
              <a:t>SWOT analyses</a:t>
            </a:r>
          </a:p>
          <a:p>
            <a:pPr lvl="2"/>
            <a:r>
              <a:rPr lang="en-US" dirty="0"/>
              <a:t>Environmental scans</a:t>
            </a:r>
          </a:p>
          <a:p>
            <a:pPr lvl="1"/>
            <a:endParaRPr lang="en-US" dirty="0"/>
          </a:p>
          <a:p>
            <a:endParaRPr lang="en-US" dirty="0"/>
          </a:p>
        </p:txBody>
      </p:sp>
    </p:spTree>
    <p:extLst>
      <p:ext uri="{BB962C8B-B14F-4D97-AF65-F5344CB8AC3E}">
        <p14:creationId xmlns:p14="http://schemas.microsoft.com/office/powerpoint/2010/main" val="222111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Analysis (Continued)</a:t>
            </a:r>
          </a:p>
        </p:txBody>
      </p:sp>
      <p:sp>
        <p:nvSpPr>
          <p:cNvPr id="5" name="Content Placeholder 4"/>
          <p:cNvSpPr>
            <a:spLocks noGrp="1"/>
          </p:cNvSpPr>
          <p:nvPr>
            <p:ph idx="1"/>
          </p:nvPr>
        </p:nvSpPr>
        <p:spPr/>
        <p:txBody>
          <a:bodyPr/>
          <a:lstStyle/>
          <a:p>
            <a:r>
              <a:rPr lang="en-US" dirty="0"/>
              <a:t>A </a:t>
            </a:r>
            <a:r>
              <a:rPr lang="en-US" b="1" dirty="0"/>
              <a:t>SWOT analysis</a:t>
            </a:r>
            <a:r>
              <a:rPr lang="en-US" dirty="0"/>
              <a:t> identifies strengths, weaknesses, opportunities, and threats the business faces</a:t>
            </a:r>
          </a:p>
          <a:p>
            <a:pPr lvl="1"/>
            <a:r>
              <a:rPr lang="en-US" i="1" dirty="0"/>
              <a:t>Strengths</a:t>
            </a:r>
            <a:r>
              <a:rPr lang="en-US" dirty="0"/>
              <a:t> are internal factors that give a company a competitive advantage</a:t>
            </a:r>
          </a:p>
          <a:p>
            <a:pPr lvl="1"/>
            <a:r>
              <a:rPr lang="en-US" i="1" dirty="0"/>
              <a:t>Weaknesses</a:t>
            </a:r>
            <a:r>
              <a:rPr lang="en-US" dirty="0"/>
              <a:t> are internal factors that place a company at a disadvantage relative to competitors</a:t>
            </a:r>
          </a:p>
          <a:p>
            <a:pPr lvl="1"/>
            <a:r>
              <a:rPr lang="en-US" i="1" dirty="0"/>
              <a:t>Opportunities</a:t>
            </a:r>
            <a:r>
              <a:rPr lang="en-US" dirty="0"/>
              <a:t> are external factors that provide chances for a company to increase profits</a:t>
            </a:r>
          </a:p>
          <a:p>
            <a:pPr lvl="1"/>
            <a:r>
              <a:rPr lang="en-US" i="1" dirty="0"/>
              <a:t>Threats</a:t>
            </a:r>
            <a:r>
              <a:rPr lang="en-US" dirty="0"/>
              <a:t> are external factors that can potentially jeopardize growth or ability to make profits</a:t>
            </a:r>
          </a:p>
          <a:p>
            <a:endParaRPr lang="en-US" dirty="0"/>
          </a:p>
        </p:txBody>
      </p:sp>
    </p:spTree>
    <p:extLst>
      <p:ext uri="{BB962C8B-B14F-4D97-AF65-F5344CB8AC3E}">
        <p14:creationId xmlns:p14="http://schemas.microsoft.com/office/powerpoint/2010/main" val="222111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Analysis (Continued)</a:t>
            </a:r>
          </a:p>
        </p:txBody>
      </p:sp>
      <p:sp>
        <p:nvSpPr>
          <p:cNvPr id="5" name="Content Placeholder 4"/>
          <p:cNvSpPr>
            <a:spLocks noGrp="1"/>
          </p:cNvSpPr>
          <p:nvPr>
            <p:ph idx="1"/>
          </p:nvPr>
        </p:nvSpPr>
        <p:spPr>
          <a:xfrm>
            <a:off x="5338694" y="6278499"/>
            <a:ext cx="1876426" cy="209551"/>
          </a:xfrm>
        </p:spPr>
        <p:txBody>
          <a:bodyPr/>
          <a:lstStyle/>
          <a:p>
            <a:pPr marL="0" indent="0">
              <a:buNone/>
            </a:pPr>
            <a:r>
              <a:rPr lang="en-US" sz="1000" dirty="0"/>
              <a:t> Goodheart-Willcox Publisher</a:t>
            </a:r>
          </a:p>
          <a:p>
            <a:endParaRPr lang="en-US" sz="10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69327" y="1866899"/>
            <a:ext cx="5091046" cy="4441333"/>
          </a:xfrm>
          <a:prstGeom prst="rect">
            <a:avLst/>
          </a:prstGeom>
        </p:spPr>
      </p:pic>
    </p:spTree>
    <p:extLst>
      <p:ext uri="{BB962C8B-B14F-4D97-AF65-F5344CB8AC3E}">
        <p14:creationId xmlns:p14="http://schemas.microsoft.com/office/powerpoint/2010/main" val="222111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Analysis (Continued)</a:t>
            </a:r>
          </a:p>
        </p:txBody>
      </p:sp>
      <p:sp>
        <p:nvSpPr>
          <p:cNvPr id="5" name="Content Placeholder 4"/>
          <p:cNvSpPr>
            <a:spLocks noGrp="1"/>
          </p:cNvSpPr>
          <p:nvPr>
            <p:ph idx="1"/>
          </p:nvPr>
        </p:nvSpPr>
        <p:spPr/>
        <p:txBody>
          <a:bodyPr/>
          <a:lstStyle/>
          <a:p>
            <a:r>
              <a:rPr lang="en-US" dirty="0"/>
              <a:t>An </a:t>
            </a:r>
            <a:r>
              <a:rPr lang="en-US" b="1" dirty="0"/>
              <a:t>environmental scan</a:t>
            </a:r>
            <a:r>
              <a:rPr lang="en-US" dirty="0"/>
              <a:t> is an analysis of the external factors that affect the success of business</a:t>
            </a:r>
          </a:p>
          <a:p>
            <a:pPr lvl="1"/>
            <a:r>
              <a:rPr lang="en-US" dirty="0"/>
              <a:t>A review of the external environment the business will encounter</a:t>
            </a:r>
          </a:p>
          <a:p>
            <a:pPr lvl="1"/>
            <a:r>
              <a:rPr lang="en-US" dirty="0"/>
              <a:t>One type is a PEST analysis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2111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Situation Analysis (Continued)</a:t>
            </a:r>
            <a:endParaRPr lang="en-US" dirty="0"/>
          </a:p>
        </p:txBody>
      </p:sp>
      <p:sp>
        <p:nvSpPr>
          <p:cNvPr id="4" name="Content Placeholder 3"/>
          <p:cNvSpPr>
            <a:spLocks noGrp="1"/>
          </p:cNvSpPr>
          <p:nvPr>
            <p:ph idx="1"/>
          </p:nvPr>
        </p:nvSpPr>
        <p:spPr/>
        <p:txBody>
          <a:bodyPr/>
          <a:lstStyle/>
          <a:p>
            <a:r>
              <a:rPr lang="en-US" dirty="0"/>
              <a:t>A </a:t>
            </a:r>
            <a:r>
              <a:rPr lang="en-US" b="1" dirty="0"/>
              <a:t>PEST analysis </a:t>
            </a:r>
            <a:r>
              <a:rPr lang="en-US" dirty="0"/>
              <a:t>is an evaluation of the factors in a certain market or geographic region that might impact the success of a business</a:t>
            </a:r>
          </a:p>
          <a:p>
            <a:pPr lvl="1"/>
            <a:r>
              <a:rPr lang="en-US" dirty="0"/>
              <a:t>Political factors affect the stability of the government </a:t>
            </a:r>
          </a:p>
          <a:p>
            <a:pPr lvl="1"/>
            <a:r>
              <a:rPr lang="en-US" dirty="0"/>
              <a:t>Economic factors affect the ability of consumers to purchase products</a:t>
            </a:r>
          </a:p>
          <a:p>
            <a:pPr lvl="1"/>
            <a:r>
              <a:rPr lang="en-US" dirty="0"/>
              <a:t>Social factors are the cultural aspects within a business environment </a:t>
            </a:r>
          </a:p>
          <a:p>
            <a:pPr lvl="1"/>
            <a:r>
              <a:rPr lang="en-US" dirty="0"/>
              <a:t>Technological factors affect the ease with which a business can operate within a market or region</a:t>
            </a:r>
          </a:p>
          <a:p>
            <a:endParaRPr lang="en-US" dirty="0"/>
          </a:p>
        </p:txBody>
      </p:sp>
    </p:spTree>
    <p:extLst>
      <p:ext uri="{BB962C8B-B14F-4D97-AF65-F5344CB8AC3E}">
        <p14:creationId xmlns:p14="http://schemas.microsoft.com/office/powerpoint/2010/main" val="382030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Analysis (Continued)</a:t>
            </a:r>
          </a:p>
        </p:txBody>
      </p:sp>
      <p:sp>
        <p:nvSpPr>
          <p:cNvPr id="5" name="Content Placeholder 4"/>
          <p:cNvSpPr>
            <a:spLocks noGrp="1"/>
          </p:cNvSpPr>
          <p:nvPr>
            <p:ph idx="1"/>
          </p:nvPr>
        </p:nvSpPr>
        <p:spPr>
          <a:xfrm>
            <a:off x="5305425" y="6296026"/>
            <a:ext cx="1828800" cy="209549"/>
          </a:xfrm>
        </p:spPr>
        <p:txBody>
          <a:bodyPr/>
          <a:lstStyle/>
          <a:p>
            <a:pPr marL="0" indent="0">
              <a:buNone/>
            </a:pPr>
            <a:r>
              <a:rPr lang="en-US" sz="1000" dirty="0"/>
              <a:t>Goodheart-Willcox Publisher</a:t>
            </a:r>
          </a:p>
          <a:p>
            <a:pPr>
              <a:buNone/>
            </a:pPr>
            <a:endParaRPr lang="en-US" sz="10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09750" y="1838325"/>
            <a:ext cx="5191126" cy="4457700"/>
          </a:xfrm>
          <a:prstGeom prst="rect">
            <a:avLst/>
          </a:prstGeom>
        </p:spPr>
      </p:pic>
    </p:spTree>
    <p:extLst>
      <p:ext uri="{BB962C8B-B14F-4D97-AF65-F5344CB8AC3E}">
        <p14:creationId xmlns:p14="http://schemas.microsoft.com/office/powerpoint/2010/main" val="222111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a:t>
            </a:r>
          </a:p>
        </p:txBody>
      </p:sp>
      <p:sp>
        <p:nvSpPr>
          <p:cNvPr id="3" name="Content Placeholder 2"/>
          <p:cNvSpPr>
            <a:spLocks noGrp="1"/>
          </p:cNvSpPr>
          <p:nvPr>
            <p:ph idx="1"/>
          </p:nvPr>
        </p:nvSpPr>
        <p:spPr/>
        <p:txBody>
          <a:bodyPr/>
          <a:lstStyle/>
          <a:p>
            <a:r>
              <a:rPr lang="en-US" dirty="0"/>
              <a:t>A </a:t>
            </a:r>
            <a:r>
              <a:rPr lang="en-US" i="1" dirty="0"/>
              <a:t>target market</a:t>
            </a:r>
            <a:r>
              <a:rPr lang="en-US" dirty="0"/>
              <a:t> is the specific group of customers at which a company aims its products and services</a:t>
            </a:r>
          </a:p>
          <a:p>
            <a:pPr lvl="1"/>
            <a:r>
              <a:rPr lang="en-US" dirty="0"/>
              <a:t>People whose wants and needs are fulfilled by the products a business offers</a:t>
            </a:r>
          </a:p>
          <a:p>
            <a:pPr lvl="1"/>
            <a:r>
              <a:rPr lang="en-US" dirty="0"/>
              <a:t>People most likely to buy the goods or services</a:t>
            </a:r>
          </a:p>
        </p:txBody>
      </p:sp>
    </p:spTree>
    <p:extLst>
      <p:ext uri="{BB962C8B-B14F-4D97-AF65-F5344CB8AC3E}">
        <p14:creationId xmlns:p14="http://schemas.microsoft.com/office/powerpoint/2010/main" val="136140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(Continued)</a:t>
            </a:r>
          </a:p>
        </p:txBody>
      </p:sp>
      <p:sp>
        <p:nvSpPr>
          <p:cNvPr id="3" name="Content Placeholder 2"/>
          <p:cNvSpPr>
            <a:spLocks noGrp="1"/>
          </p:cNvSpPr>
          <p:nvPr>
            <p:ph idx="1"/>
          </p:nvPr>
        </p:nvSpPr>
        <p:spPr/>
        <p:txBody>
          <a:bodyPr/>
          <a:lstStyle/>
          <a:p>
            <a:r>
              <a:rPr lang="en-US" dirty="0"/>
              <a:t>Target markets have four characteristics:</a:t>
            </a:r>
          </a:p>
          <a:p>
            <a:pPr lvl="1"/>
            <a:r>
              <a:rPr lang="en-US" dirty="0"/>
              <a:t>clearly defined wants and needs the business can meet</a:t>
            </a:r>
          </a:p>
          <a:p>
            <a:pPr lvl="1"/>
            <a:r>
              <a:rPr lang="en-US" dirty="0"/>
              <a:t>money to buy the product</a:t>
            </a:r>
          </a:p>
          <a:p>
            <a:pPr lvl="1"/>
            <a:r>
              <a:rPr lang="en-US" dirty="0"/>
              <a:t>willingness and ability to buy the product</a:t>
            </a:r>
          </a:p>
          <a:p>
            <a:pPr lvl="1"/>
            <a:r>
              <a:rPr lang="en-US" dirty="0"/>
              <a:t>enough customers to be profitable</a:t>
            </a:r>
          </a:p>
          <a:p>
            <a:endParaRPr lang="en-US" dirty="0"/>
          </a:p>
        </p:txBody>
      </p:sp>
    </p:spTree>
    <p:extLst>
      <p:ext uri="{BB962C8B-B14F-4D97-AF65-F5344CB8AC3E}">
        <p14:creationId xmlns:p14="http://schemas.microsoft.com/office/powerpoint/2010/main" val="136140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(Continued)</a:t>
            </a:r>
          </a:p>
        </p:txBody>
      </p:sp>
      <p:sp>
        <p:nvSpPr>
          <p:cNvPr id="3" name="Content Placeholder 2"/>
          <p:cNvSpPr>
            <a:spLocks noGrp="1"/>
          </p:cNvSpPr>
          <p:nvPr>
            <p:ph idx="1"/>
          </p:nvPr>
        </p:nvSpPr>
        <p:spPr/>
        <p:txBody>
          <a:bodyPr/>
          <a:lstStyle/>
          <a:p>
            <a:r>
              <a:rPr lang="en-US" dirty="0"/>
              <a:t>The process of dividing a large market into smaller groups is called </a:t>
            </a:r>
            <a:r>
              <a:rPr lang="en-US" b="1" dirty="0"/>
              <a:t>market segmentation</a:t>
            </a:r>
            <a:endParaRPr lang="en-US" dirty="0"/>
          </a:p>
          <a:p>
            <a:pPr lvl="1"/>
            <a:r>
              <a:rPr lang="en-US" dirty="0"/>
              <a:t>A </a:t>
            </a:r>
            <a:r>
              <a:rPr lang="en-US" i="1" dirty="0"/>
              <a:t>market segment</a:t>
            </a:r>
            <a:r>
              <a:rPr lang="en-US" dirty="0"/>
              <a:t> is the smaller group of people, businesses, or organizations with common characteristics or needs</a:t>
            </a:r>
          </a:p>
          <a:p>
            <a:pPr lvl="1"/>
            <a:r>
              <a:rPr lang="en-US" dirty="0"/>
              <a:t>The market may be segmented by lifestyle factors, habits, demographics, or another set of factors</a:t>
            </a:r>
          </a:p>
          <a:p>
            <a:pPr lvl="1"/>
            <a:r>
              <a:rPr lang="en-US" dirty="0"/>
              <a:t>Market segments eventually become target markets</a:t>
            </a:r>
          </a:p>
        </p:txBody>
      </p:sp>
    </p:spTree>
    <p:extLst>
      <p:ext uri="{BB962C8B-B14F-4D97-AF65-F5344CB8AC3E}">
        <p14:creationId xmlns:p14="http://schemas.microsoft.com/office/powerpoint/2010/main" val="136140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Analysis</a:t>
            </a:r>
          </a:p>
        </p:txBody>
      </p:sp>
      <p:sp>
        <p:nvSpPr>
          <p:cNvPr id="3" name="Content Placeholder 2"/>
          <p:cNvSpPr>
            <a:spLocks noGrp="1"/>
          </p:cNvSpPr>
          <p:nvPr>
            <p:ph idx="1"/>
          </p:nvPr>
        </p:nvSpPr>
        <p:spPr/>
        <p:txBody>
          <a:bodyPr/>
          <a:lstStyle/>
          <a:p>
            <a:r>
              <a:rPr lang="en-US" dirty="0"/>
              <a:t>Understanding the competition is part of marketing research </a:t>
            </a:r>
          </a:p>
          <a:p>
            <a:pPr lvl="1"/>
            <a:r>
              <a:rPr lang="en-US" b="1" dirty="0"/>
              <a:t>Competition</a:t>
            </a:r>
            <a:r>
              <a:rPr lang="en-US" dirty="0"/>
              <a:t> is two or more businesses attempting to attract the same customers</a:t>
            </a:r>
          </a:p>
          <a:p>
            <a:pPr lvl="1"/>
            <a:r>
              <a:rPr lang="en-US" dirty="0"/>
              <a:t>A </a:t>
            </a:r>
            <a:r>
              <a:rPr lang="en-US" b="1" dirty="0"/>
              <a:t>competitive analysis</a:t>
            </a:r>
            <a:r>
              <a:rPr lang="en-US" dirty="0"/>
              <a:t> compares the strengths and weaknesses of a product or company that competes with a business</a:t>
            </a:r>
          </a:p>
          <a:p>
            <a:pPr lvl="2"/>
            <a:r>
              <a:rPr lang="en-US" dirty="0"/>
              <a:t>Lists information about competitors</a:t>
            </a:r>
          </a:p>
          <a:p>
            <a:pPr lvl="2"/>
            <a:r>
              <a:rPr lang="en-US" dirty="0"/>
              <a:t>Used to analyze strengths and weaknesses of the competition</a:t>
            </a:r>
          </a:p>
        </p:txBody>
      </p:sp>
    </p:spTree>
    <p:extLst>
      <p:ext uri="{BB962C8B-B14F-4D97-AF65-F5344CB8AC3E}">
        <p14:creationId xmlns:p14="http://schemas.microsoft.com/office/powerpoint/2010/main" val="327740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Marketing</a:t>
            </a:r>
          </a:p>
          <a:p>
            <a:r>
              <a:rPr lang="en-US" dirty="0"/>
              <a:t>Plan</a:t>
            </a:r>
          </a:p>
        </p:txBody>
      </p:sp>
      <p:sp>
        <p:nvSpPr>
          <p:cNvPr id="6" name="Content Placeholder 5"/>
          <p:cNvSpPr>
            <a:spLocks noGrp="1"/>
          </p:cNvSpPr>
          <p:nvPr>
            <p:ph idx="10"/>
          </p:nvPr>
        </p:nvSpPr>
        <p:spPr/>
        <p:txBody>
          <a:bodyPr/>
          <a:lstStyle/>
          <a:p>
            <a:r>
              <a:rPr lang="en-US" dirty="0"/>
              <a:t>Chapter 2</a:t>
            </a:r>
          </a:p>
        </p:txBody>
      </p:sp>
    </p:spTree>
    <p:extLst>
      <p:ext uri="{BB962C8B-B14F-4D97-AF65-F5344CB8AC3E}">
        <p14:creationId xmlns:p14="http://schemas.microsoft.com/office/powerpoint/2010/main" val="293518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Analysis (Continued)</a:t>
            </a:r>
          </a:p>
        </p:txBody>
      </p:sp>
      <p:sp>
        <p:nvSpPr>
          <p:cNvPr id="3" name="Content Placeholder 2"/>
          <p:cNvSpPr>
            <a:spLocks noGrp="1"/>
          </p:cNvSpPr>
          <p:nvPr>
            <p:ph idx="1"/>
          </p:nvPr>
        </p:nvSpPr>
        <p:spPr/>
        <p:txBody>
          <a:bodyPr/>
          <a:lstStyle/>
          <a:p>
            <a:r>
              <a:rPr lang="en-US" dirty="0"/>
              <a:t>Learning about the competition includes estimating the portion of the market that each competitor holds</a:t>
            </a:r>
          </a:p>
          <a:p>
            <a:pPr lvl="1"/>
            <a:r>
              <a:rPr lang="en-US" b="1" dirty="0"/>
              <a:t>Market size</a:t>
            </a:r>
            <a:r>
              <a:rPr lang="en-US" dirty="0"/>
              <a:t> is the total sales per year for a specific product held by all the competing businesses</a:t>
            </a:r>
          </a:p>
          <a:p>
            <a:pPr lvl="1"/>
            <a:r>
              <a:rPr lang="en-US" b="1" dirty="0"/>
              <a:t>Market share</a:t>
            </a:r>
            <a:r>
              <a:rPr lang="en-US" dirty="0"/>
              <a:t> is the percentage of total sales in a market that is held by one business</a:t>
            </a:r>
          </a:p>
          <a:p>
            <a:pPr lvl="1"/>
            <a:r>
              <a:rPr lang="en-US" b="1" dirty="0"/>
              <a:t>Market potential</a:t>
            </a:r>
            <a:r>
              <a:rPr lang="en-US" dirty="0"/>
              <a:t> is the maximum number of customers and amount of sales that can be generated from a specific segment in a defined time period</a:t>
            </a:r>
          </a:p>
          <a:p>
            <a:endParaRPr lang="en-US" dirty="0"/>
          </a:p>
        </p:txBody>
      </p:sp>
    </p:spTree>
    <p:extLst>
      <p:ext uri="{BB962C8B-B14F-4D97-AF65-F5344CB8AC3E}">
        <p14:creationId xmlns:p14="http://schemas.microsoft.com/office/powerpoint/2010/main" val="136140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buFont typeface="+mj-lt"/>
              <a:buAutoNum type="arabicPeriod"/>
            </a:pPr>
            <a:r>
              <a:rPr lang="en-US" sz="2800" dirty="0"/>
              <a:t>Who is responsible for writing the marketing plan?</a:t>
            </a:r>
          </a:p>
          <a:p>
            <a:pPr marL="512064" indent="-512064">
              <a:buNone/>
            </a:pPr>
            <a:r>
              <a:rPr lang="en-US" sz="2800" dirty="0">
                <a:solidFill>
                  <a:srgbClr val="00B0F0"/>
                </a:solidFill>
              </a:rPr>
              <a:t>	In a small company, there may be only one marketing manager who creates the plan for the entire company. Large companies generally have multiple marketing managers who are responsible for individual product lines. Each marketing manager completes a plan for his or her product line.</a:t>
            </a:r>
          </a:p>
          <a:p>
            <a:pPr marL="0" indent="0">
              <a:buNone/>
            </a:pPr>
            <a:endParaRPr lang="en-US" dirty="0"/>
          </a:p>
        </p:txBody>
      </p:sp>
      <p:sp>
        <p:nvSpPr>
          <p:cNvPr id="3" name="Title 2"/>
          <p:cNvSpPr>
            <a:spLocks noGrp="1"/>
          </p:cNvSpPr>
          <p:nvPr>
            <p:ph type="title"/>
          </p:nvPr>
        </p:nvSpPr>
        <p:spPr/>
        <p:txBody>
          <a:bodyPr/>
          <a:lstStyle/>
          <a:p>
            <a:r>
              <a:rPr lang="en-US" dirty="0"/>
              <a:t>Section 2.1 Review </a:t>
            </a:r>
          </a:p>
        </p:txBody>
      </p:sp>
    </p:spTree>
    <p:extLst>
      <p:ext uri="{BB962C8B-B14F-4D97-AF65-F5344CB8AC3E}">
        <p14:creationId xmlns:p14="http://schemas.microsoft.com/office/powerpoint/2010/main" val="7209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spcBef>
                <a:spcPts val="0"/>
              </a:spcBef>
              <a:buAutoNum type="arabicPeriod" startAt="2"/>
            </a:pPr>
            <a:r>
              <a:rPr lang="en-US" sz="2800" dirty="0"/>
              <a:t>What are the components of a SWOT analysis?</a:t>
            </a:r>
            <a:r>
              <a:rPr lang="en-US" sz="2800" dirty="0">
                <a:solidFill>
                  <a:srgbClr val="00B0F0"/>
                </a:solidFill>
              </a:rPr>
              <a:t>	</a:t>
            </a:r>
          </a:p>
          <a:p>
            <a:pPr marL="512064" indent="-512064">
              <a:spcBef>
                <a:spcPts val="0"/>
              </a:spcBef>
              <a:buNone/>
            </a:pPr>
            <a:r>
              <a:rPr lang="en-US" sz="2800" dirty="0">
                <a:solidFill>
                  <a:srgbClr val="00B0F0"/>
                </a:solidFill>
              </a:rPr>
              <a:t>	A SWOT analysis identifies strengths, weaknesses, opportunities, and threats the business faces.</a:t>
            </a:r>
          </a:p>
          <a:p>
            <a:pPr marL="512064" indent="-512064">
              <a:spcBef>
                <a:spcPts val="0"/>
              </a:spcBef>
              <a:buFont typeface="+mj-lt"/>
              <a:buAutoNum type="arabicPeriod" startAt="3"/>
            </a:pPr>
            <a:r>
              <a:rPr lang="en-US" sz="2800" dirty="0"/>
              <a:t>What information does a PEST analysis identify?</a:t>
            </a:r>
          </a:p>
          <a:p>
            <a:pPr marL="512064" indent="-512064">
              <a:spcBef>
                <a:spcPts val="0"/>
              </a:spcBef>
              <a:buNone/>
            </a:pPr>
            <a:r>
              <a:rPr lang="en-US" sz="2800" dirty="0">
                <a:solidFill>
                  <a:srgbClr val="00B0F0"/>
                </a:solidFill>
              </a:rPr>
              <a:t>	This process identifies potential opportunities and threats to a company’s business plans and strategies.</a:t>
            </a:r>
          </a:p>
          <a:p>
            <a:pPr marL="512064" indent="-512064">
              <a:spcBef>
                <a:spcPts val="0"/>
              </a:spcBef>
              <a:buNone/>
            </a:pPr>
            <a:endParaRPr lang="en-US" sz="2800" dirty="0">
              <a:solidFill>
                <a:srgbClr val="00B0F0"/>
              </a:solidFill>
            </a:endParaRPr>
          </a:p>
          <a:p>
            <a:pPr marL="0" indent="0">
              <a:buNone/>
            </a:pPr>
            <a:endParaRPr lang="en-US" dirty="0"/>
          </a:p>
        </p:txBody>
      </p:sp>
      <p:sp>
        <p:nvSpPr>
          <p:cNvPr id="3" name="Title 2"/>
          <p:cNvSpPr>
            <a:spLocks noGrp="1"/>
          </p:cNvSpPr>
          <p:nvPr>
            <p:ph type="title"/>
          </p:nvPr>
        </p:nvSpPr>
        <p:spPr>
          <a:xfrm>
            <a:off x="609600" y="457200"/>
            <a:ext cx="8153400" cy="990600"/>
          </a:xfrm>
        </p:spPr>
        <p:txBody>
          <a:bodyPr/>
          <a:lstStyle/>
          <a:p>
            <a:r>
              <a:rPr lang="en-US" dirty="0"/>
              <a:t>Section 2.1 Review (Continued) </a:t>
            </a:r>
          </a:p>
        </p:txBody>
      </p:sp>
    </p:spTree>
    <p:extLst>
      <p:ext uri="{BB962C8B-B14F-4D97-AF65-F5344CB8AC3E}">
        <p14:creationId xmlns:p14="http://schemas.microsoft.com/office/powerpoint/2010/main" val="405929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spcBef>
                <a:spcPts val="0"/>
              </a:spcBef>
              <a:buFont typeface="+mj-lt"/>
              <a:buAutoNum type="arabicPeriod" startAt="4"/>
            </a:pPr>
            <a:r>
              <a:rPr lang="en-US" sz="2800" dirty="0"/>
              <a:t>List the characteristics of a target market.</a:t>
            </a:r>
          </a:p>
          <a:p>
            <a:pPr marL="512064" indent="-512064">
              <a:spcBef>
                <a:spcPts val="0"/>
              </a:spcBef>
              <a:buNone/>
            </a:pPr>
            <a:r>
              <a:rPr lang="en-US" sz="2800" dirty="0">
                <a:solidFill>
                  <a:srgbClr val="00B0F0"/>
                </a:solidFill>
              </a:rPr>
              <a:t>	Target markets have four characteristics: clearly defined wants and needs that the business can meet; money to buy the product; willingness and ability to buy the product; and enough customers to be profitable.</a:t>
            </a:r>
          </a:p>
          <a:p>
            <a:endParaRPr lang="en-US" dirty="0"/>
          </a:p>
        </p:txBody>
      </p:sp>
      <p:sp>
        <p:nvSpPr>
          <p:cNvPr id="3" name="Title 2"/>
          <p:cNvSpPr>
            <a:spLocks noGrp="1"/>
          </p:cNvSpPr>
          <p:nvPr>
            <p:ph type="title"/>
          </p:nvPr>
        </p:nvSpPr>
        <p:spPr>
          <a:xfrm>
            <a:off x="609600" y="457200"/>
            <a:ext cx="8153400" cy="990600"/>
          </a:xfrm>
        </p:spPr>
        <p:txBody>
          <a:bodyPr/>
          <a:lstStyle/>
          <a:p>
            <a:r>
              <a:rPr lang="en-US" dirty="0"/>
              <a:t>Section 2.1 Review (Continued) </a:t>
            </a:r>
          </a:p>
        </p:txBody>
      </p:sp>
    </p:spTree>
    <p:extLst>
      <p:ext uri="{BB962C8B-B14F-4D97-AF65-F5344CB8AC3E}">
        <p14:creationId xmlns:p14="http://schemas.microsoft.com/office/powerpoint/2010/main" val="204348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spcBef>
                <a:spcPts val="0"/>
              </a:spcBef>
              <a:buFont typeface="+mj-lt"/>
              <a:buAutoNum type="arabicPeriod" startAt="5"/>
            </a:pPr>
            <a:r>
              <a:rPr lang="en-US" sz="2800" dirty="0"/>
              <a:t>List examples of information included in a competitive analysis.</a:t>
            </a:r>
          </a:p>
          <a:p>
            <a:pPr marL="512064" indent="-512064">
              <a:spcBef>
                <a:spcPts val="0"/>
              </a:spcBef>
              <a:buNone/>
            </a:pPr>
            <a:r>
              <a:rPr lang="en-US" sz="2800" dirty="0">
                <a:solidFill>
                  <a:srgbClr val="00B0F0"/>
                </a:solidFill>
              </a:rPr>
              <a:t>	In a competitive analysis, competitors are listed with their physical locations, product lines, pricing, and market share. From this information, marketers can determine how the company will compete with others to gain its share of sales in the market.</a:t>
            </a:r>
          </a:p>
          <a:p>
            <a:endParaRPr lang="en-US" dirty="0"/>
          </a:p>
        </p:txBody>
      </p:sp>
      <p:sp>
        <p:nvSpPr>
          <p:cNvPr id="3" name="Title 2"/>
          <p:cNvSpPr>
            <a:spLocks noGrp="1"/>
          </p:cNvSpPr>
          <p:nvPr>
            <p:ph type="title"/>
          </p:nvPr>
        </p:nvSpPr>
        <p:spPr>
          <a:xfrm>
            <a:off x="609600" y="457200"/>
            <a:ext cx="8153400" cy="990600"/>
          </a:xfrm>
        </p:spPr>
        <p:txBody>
          <a:bodyPr/>
          <a:lstStyle/>
          <a:p>
            <a:r>
              <a:rPr lang="en-US" dirty="0"/>
              <a:t>Section 2.1 Review (Continued) </a:t>
            </a:r>
          </a:p>
        </p:txBody>
      </p:sp>
    </p:spTree>
    <p:extLst>
      <p:ext uri="{BB962C8B-B14F-4D97-AF65-F5344CB8AC3E}">
        <p14:creationId xmlns:p14="http://schemas.microsoft.com/office/powerpoint/2010/main" val="2230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2.2</a:t>
            </a:r>
          </a:p>
        </p:txBody>
      </p:sp>
      <p:sp>
        <p:nvSpPr>
          <p:cNvPr id="3" name="Content Placeholder 2"/>
          <p:cNvSpPr>
            <a:spLocks noGrp="1"/>
          </p:cNvSpPr>
          <p:nvPr>
            <p:ph idx="1"/>
          </p:nvPr>
        </p:nvSpPr>
        <p:spPr/>
        <p:txBody>
          <a:bodyPr/>
          <a:lstStyle/>
          <a:p>
            <a:r>
              <a:rPr lang="en-US" dirty="0"/>
              <a:t>Developing a Marketing Plan</a:t>
            </a:r>
          </a:p>
        </p:txBody>
      </p:sp>
    </p:spTree>
    <p:extLst>
      <p:ext uri="{BB962C8B-B14F-4D97-AF65-F5344CB8AC3E}">
        <p14:creationId xmlns:p14="http://schemas.microsoft.com/office/powerpoint/2010/main" val="327477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dirty="0"/>
              <a:t>Learning Objectives</a:t>
            </a:r>
          </a:p>
        </p:txBody>
      </p:sp>
      <p:sp>
        <p:nvSpPr>
          <p:cNvPr id="3" name="Content Placeholder 2"/>
          <p:cNvSpPr>
            <a:spLocks noGrp="1"/>
          </p:cNvSpPr>
          <p:nvPr>
            <p:ph idx="1"/>
          </p:nvPr>
        </p:nvSpPr>
        <p:spPr/>
        <p:txBody>
          <a:bodyPr/>
          <a:lstStyle/>
          <a:p>
            <a:r>
              <a:rPr lang="en-US" dirty="0"/>
              <a:t>2.2-1 Identify components of the opening section of a marketing plan. </a:t>
            </a:r>
          </a:p>
          <a:p>
            <a:r>
              <a:rPr lang="en-US" dirty="0"/>
              <a:t>2.2-2 Describe the analysis section of a marketing plan.</a:t>
            </a:r>
          </a:p>
          <a:p>
            <a:r>
              <a:rPr lang="en-US" dirty="0"/>
              <a:t>2.2-3 Discuss marketing strategy. </a:t>
            </a:r>
          </a:p>
          <a:p>
            <a:r>
              <a:rPr lang="en-US" dirty="0"/>
              <a:t>2.2-4 State the purpose of the action plan for a marketing plan.</a:t>
            </a:r>
          </a:p>
        </p:txBody>
      </p:sp>
    </p:spTree>
    <p:extLst>
      <p:ext uri="{BB962C8B-B14F-4D97-AF65-F5344CB8AC3E}">
        <p14:creationId xmlns:p14="http://schemas.microsoft.com/office/powerpoint/2010/main" val="480496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dirty="0"/>
              <a:t>Key Terms</a:t>
            </a:r>
          </a:p>
        </p:txBody>
      </p:sp>
      <p:sp>
        <p:nvSpPr>
          <p:cNvPr id="3" name="Content Placeholder 2"/>
          <p:cNvSpPr>
            <a:spLocks noGrp="1"/>
          </p:cNvSpPr>
          <p:nvPr>
            <p:ph idx="1"/>
          </p:nvPr>
        </p:nvSpPr>
        <p:spPr/>
        <p:txBody>
          <a:bodyPr/>
          <a:lstStyle/>
          <a:p>
            <a:r>
              <a:rPr lang="en-US" dirty="0"/>
              <a:t>business plan</a:t>
            </a:r>
          </a:p>
          <a:p>
            <a:r>
              <a:rPr lang="en-US" dirty="0"/>
              <a:t>vision statement</a:t>
            </a:r>
          </a:p>
          <a:p>
            <a:r>
              <a:rPr lang="en-US" dirty="0"/>
              <a:t>mission statement </a:t>
            </a:r>
          </a:p>
          <a:p>
            <a:r>
              <a:rPr lang="en-US" dirty="0"/>
              <a:t>SMART goal</a:t>
            </a:r>
          </a:p>
          <a:p>
            <a:r>
              <a:rPr lang="en-US" dirty="0"/>
              <a:t>marketing strategy</a:t>
            </a:r>
          </a:p>
          <a:p>
            <a:r>
              <a:rPr lang="en-US" dirty="0"/>
              <a:t>product positioning</a:t>
            </a:r>
          </a:p>
          <a:p>
            <a:r>
              <a:rPr lang="en-US" dirty="0"/>
              <a:t>action plan </a:t>
            </a:r>
          </a:p>
          <a:p>
            <a:r>
              <a:rPr lang="en-US" dirty="0"/>
              <a:t>marketing tactic</a:t>
            </a:r>
          </a:p>
          <a:p>
            <a:r>
              <a:rPr lang="en-US" dirty="0"/>
              <a:t>budget </a:t>
            </a:r>
          </a:p>
          <a:p>
            <a:r>
              <a:rPr lang="en-US" dirty="0"/>
              <a:t>metrics </a:t>
            </a:r>
          </a:p>
        </p:txBody>
      </p:sp>
    </p:spTree>
    <p:extLst>
      <p:ext uri="{BB962C8B-B14F-4D97-AF65-F5344CB8AC3E}">
        <p14:creationId xmlns:p14="http://schemas.microsoft.com/office/powerpoint/2010/main" val="239601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a:t>
            </a:r>
          </a:p>
        </p:txBody>
      </p:sp>
      <p:sp>
        <p:nvSpPr>
          <p:cNvPr id="3" name="Content Placeholder 2"/>
          <p:cNvSpPr>
            <a:spLocks noGrp="1"/>
          </p:cNvSpPr>
          <p:nvPr>
            <p:ph idx="1"/>
          </p:nvPr>
        </p:nvSpPr>
        <p:spPr/>
        <p:txBody>
          <a:bodyPr/>
          <a:lstStyle/>
          <a:p>
            <a:pPr marL="0" indent="0">
              <a:buNone/>
            </a:pPr>
            <a:r>
              <a:rPr lang="en-US" dirty="0"/>
              <a:t>How does a marketing manager develop a marketing plan? </a:t>
            </a:r>
          </a:p>
        </p:txBody>
      </p:sp>
    </p:spTree>
    <p:extLst>
      <p:ext uri="{BB962C8B-B14F-4D97-AF65-F5344CB8AC3E}">
        <p14:creationId xmlns:p14="http://schemas.microsoft.com/office/powerpoint/2010/main" val="3271872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Opening Section </a:t>
            </a:r>
          </a:p>
        </p:txBody>
      </p:sp>
      <p:sp>
        <p:nvSpPr>
          <p:cNvPr id="5" name="Content Placeholder 4"/>
          <p:cNvSpPr>
            <a:spLocks noGrp="1"/>
          </p:cNvSpPr>
          <p:nvPr>
            <p:ph idx="1"/>
          </p:nvPr>
        </p:nvSpPr>
        <p:spPr/>
        <p:txBody>
          <a:bodyPr/>
          <a:lstStyle/>
          <a:p>
            <a:r>
              <a:rPr lang="en-US" dirty="0"/>
              <a:t>Overview of the business with information from the business plan </a:t>
            </a:r>
          </a:p>
          <a:p>
            <a:pPr lvl="1"/>
            <a:r>
              <a:rPr lang="en-US" dirty="0"/>
              <a:t>Executive Summary subsection</a:t>
            </a:r>
          </a:p>
          <a:p>
            <a:pPr lvl="1"/>
            <a:r>
              <a:rPr lang="en-US" dirty="0"/>
              <a:t>Business Description subsection</a:t>
            </a:r>
          </a:p>
          <a:p>
            <a:endParaRPr lang="en-US" dirty="0"/>
          </a:p>
        </p:txBody>
      </p:sp>
    </p:spTree>
    <p:extLst>
      <p:ext uri="{BB962C8B-B14F-4D97-AF65-F5344CB8AC3E}">
        <p14:creationId xmlns:p14="http://schemas.microsoft.com/office/powerpoint/2010/main" val="141515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2.1</a:t>
            </a:r>
          </a:p>
        </p:txBody>
      </p:sp>
      <p:sp>
        <p:nvSpPr>
          <p:cNvPr id="3" name="Content Placeholder 2"/>
          <p:cNvSpPr>
            <a:spLocks noGrp="1"/>
          </p:cNvSpPr>
          <p:nvPr>
            <p:ph idx="1"/>
          </p:nvPr>
        </p:nvSpPr>
        <p:spPr/>
        <p:txBody>
          <a:bodyPr/>
          <a:lstStyle/>
          <a:p>
            <a:r>
              <a:rPr lang="en-US" dirty="0"/>
              <a:t>Researching a Marketing Plan</a:t>
            </a:r>
          </a:p>
        </p:txBody>
      </p:sp>
    </p:spTree>
    <p:extLst>
      <p:ext uri="{BB962C8B-B14F-4D97-AF65-F5344CB8AC3E}">
        <p14:creationId xmlns:p14="http://schemas.microsoft.com/office/powerpoint/2010/main" val="215486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Opening Section (Continued) </a:t>
            </a:r>
          </a:p>
        </p:txBody>
      </p:sp>
      <p:sp>
        <p:nvSpPr>
          <p:cNvPr id="5" name="Content Placeholder 4"/>
          <p:cNvSpPr>
            <a:spLocks noGrp="1"/>
          </p:cNvSpPr>
          <p:nvPr>
            <p:ph idx="1"/>
          </p:nvPr>
        </p:nvSpPr>
        <p:spPr/>
        <p:txBody>
          <a:bodyPr/>
          <a:lstStyle/>
          <a:p>
            <a:r>
              <a:rPr lang="en-US" dirty="0"/>
              <a:t>An </a:t>
            </a:r>
            <a:r>
              <a:rPr lang="en-US" i="1" dirty="0"/>
              <a:t>executive summary</a:t>
            </a:r>
            <a:r>
              <a:rPr lang="en-US" dirty="0"/>
              <a:t> highlights critical points in the plan</a:t>
            </a:r>
          </a:p>
          <a:p>
            <a:pPr lvl="1"/>
            <a:r>
              <a:rPr lang="en-US" dirty="0"/>
              <a:t>Entices the reader to review the entire document</a:t>
            </a:r>
          </a:p>
          <a:p>
            <a:pPr lvl="1"/>
            <a:r>
              <a:rPr lang="en-US" dirty="0"/>
              <a:t>Should be written last</a:t>
            </a:r>
          </a:p>
          <a:p>
            <a:pPr lvl="1"/>
            <a:r>
              <a:rPr lang="en-US" dirty="0"/>
              <a:t>Should be kept short</a:t>
            </a:r>
          </a:p>
          <a:p>
            <a:endParaRPr lang="en-US" dirty="0"/>
          </a:p>
        </p:txBody>
      </p:sp>
    </p:spTree>
    <p:extLst>
      <p:ext uri="{BB962C8B-B14F-4D97-AF65-F5344CB8AC3E}">
        <p14:creationId xmlns:p14="http://schemas.microsoft.com/office/powerpoint/2010/main" val="141515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Opening Section (Continued) </a:t>
            </a:r>
          </a:p>
        </p:txBody>
      </p:sp>
      <p:sp>
        <p:nvSpPr>
          <p:cNvPr id="5" name="Content Placeholder 4"/>
          <p:cNvSpPr>
            <a:spLocks noGrp="1"/>
          </p:cNvSpPr>
          <p:nvPr>
            <p:ph idx="1"/>
          </p:nvPr>
        </p:nvSpPr>
        <p:spPr/>
        <p:txBody>
          <a:bodyPr/>
          <a:lstStyle/>
          <a:p>
            <a:r>
              <a:rPr lang="en-US" dirty="0"/>
              <a:t>The business description is written using the business plan</a:t>
            </a:r>
          </a:p>
          <a:p>
            <a:pPr lvl="1"/>
            <a:r>
              <a:rPr lang="en-US" dirty="0"/>
              <a:t>A </a:t>
            </a:r>
            <a:r>
              <a:rPr lang="en-US" b="1" dirty="0"/>
              <a:t>business plan </a:t>
            </a:r>
            <a:r>
              <a:rPr lang="en-US" dirty="0"/>
              <a:t>describes a business, how it operates, and how it makes a profit</a:t>
            </a:r>
          </a:p>
          <a:p>
            <a:pPr lvl="1"/>
            <a:r>
              <a:rPr lang="en-US" dirty="0"/>
              <a:t>Identifies the business as an online business, a brick-and-mortar store, or a combination</a:t>
            </a:r>
          </a:p>
          <a:p>
            <a:pPr lvl="1"/>
            <a:r>
              <a:rPr lang="en-US" dirty="0"/>
              <a:t>Includes a vision statement, a mission statement, and company goals</a:t>
            </a:r>
          </a:p>
        </p:txBody>
      </p:sp>
    </p:spTree>
    <p:extLst>
      <p:ext uri="{BB962C8B-B14F-4D97-AF65-F5344CB8AC3E}">
        <p14:creationId xmlns:p14="http://schemas.microsoft.com/office/powerpoint/2010/main" val="141515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Opening Section (Continued) </a:t>
            </a:r>
          </a:p>
        </p:txBody>
      </p:sp>
      <p:sp>
        <p:nvSpPr>
          <p:cNvPr id="5" name="Content Placeholder 4"/>
          <p:cNvSpPr>
            <a:spLocks noGrp="1"/>
          </p:cNvSpPr>
          <p:nvPr>
            <p:ph idx="1"/>
          </p:nvPr>
        </p:nvSpPr>
        <p:spPr/>
        <p:txBody>
          <a:bodyPr/>
          <a:lstStyle/>
          <a:p>
            <a:r>
              <a:rPr lang="en-US" dirty="0"/>
              <a:t>A </a:t>
            </a:r>
            <a:r>
              <a:rPr lang="en-US" b="1" dirty="0"/>
              <a:t>vision statement</a:t>
            </a:r>
            <a:r>
              <a:rPr lang="en-US" dirty="0"/>
              <a:t> is what the business aspires to accomplish</a:t>
            </a:r>
          </a:p>
          <a:p>
            <a:r>
              <a:rPr lang="en-US" dirty="0"/>
              <a:t>The </a:t>
            </a:r>
            <a:r>
              <a:rPr lang="en-US" b="1" dirty="0"/>
              <a:t>mission statement</a:t>
            </a:r>
            <a:r>
              <a:rPr lang="en-US" dirty="0"/>
              <a:t> is the company message to customers about why the business exists</a:t>
            </a:r>
          </a:p>
          <a:p>
            <a:r>
              <a:rPr lang="en-US" dirty="0"/>
              <a:t>Company goals project where the business should be this year and up to five years in the future</a:t>
            </a:r>
          </a:p>
        </p:txBody>
      </p:sp>
    </p:spTree>
    <p:extLst>
      <p:ext uri="{BB962C8B-B14F-4D97-AF65-F5344CB8AC3E}">
        <p14:creationId xmlns:p14="http://schemas.microsoft.com/office/powerpoint/2010/main" val="141515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Section </a:t>
            </a:r>
          </a:p>
        </p:txBody>
      </p:sp>
      <p:sp>
        <p:nvSpPr>
          <p:cNvPr id="3" name="Content Placeholder 2"/>
          <p:cNvSpPr>
            <a:spLocks noGrp="1"/>
          </p:cNvSpPr>
          <p:nvPr>
            <p:ph idx="1"/>
          </p:nvPr>
        </p:nvSpPr>
        <p:spPr/>
        <p:txBody>
          <a:bodyPr/>
          <a:lstStyle/>
          <a:p>
            <a:r>
              <a:rPr lang="en-US" dirty="0"/>
              <a:t>The analysis section of a marketing plan details information about market and sales analyses that have been performed</a:t>
            </a:r>
          </a:p>
          <a:p>
            <a:pPr lvl="1"/>
            <a:r>
              <a:rPr lang="en-US" dirty="0"/>
              <a:t>Market Analysis subsection</a:t>
            </a:r>
          </a:p>
          <a:p>
            <a:pPr lvl="1"/>
            <a:r>
              <a:rPr lang="en-US" dirty="0"/>
              <a:t>Sales Analysis subsection</a:t>
            </a:r>
          </a:p>
          <a:p>
            <a:endParaRPr lang="en-US" dirty="0"/>
          </a:p>
        </p:txBody>
      </p:sp>
    </p:spTree>
    <p:extLst>
      <p:ext uri="{BB962C8B-B14F-4D97-AF65-F5344CB8AC3E}">
        <p14:creationId xmlns:p14="http://schemas.microsoft.com/office/powerpoint/2010/main" val="3517619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Section (Continued)</a:t>
            </a:r>
          </a:p>
        </p:txBody>
      </p:sp>
      <p:sp>
        <p:nvSpPr>
          <p:cNvPr id="3" name="Content Placeholder 2"/>
          <p:cNvSpPr>
            <a:spLocks noGrp="1"/>
          </p:cNvSpPr>
          <p:nvPr>
            <p:ph idx="1"/>
          </p:nvPr>
        </p:nvSpPr>
        <p:spPr/>
        <p:txBody>
          <a:bodyPr/>
          <a:lstStyle/>
          <a:p>
            <a:r>
              <a:rPr lang="en-US" dirty="0"/>
              <a:t>Market analysis describes </a:t>
            </a:r>
            <a:r>
              <a:rPr lang="en-US" sz="2800" dirty="0"/>
              <a:t>information gathered through the following:</a:t>
            </a:r>
          </a:p>
          <a:p>
            <a:pPr lvl="1"/>
            <a:r>
              <a:rPr lang="en-US" sz="2700" dirty="0"/>
              <a:t>a SWOT analysis</a:t>
            </a:r>
          </a:p>
          <a:p>
            <a:pPr lvl="1"/>
            <a:r>
              <a:rPr lang="en-US" sz="2700" dirty="0"/>
              <a:t>an environmental scan</a:t>
            </a:r>
          </a:p>
          <a:p>
            <a:pPr lvl="1"/>
            <a:r>
              <a:rPr lang="en-US" sz="2700" dirty="0"/>
              <a:t>competitive analyses</a:t>
            </a:r>
            <a:endParaRPr lang="en-US" dirty="0"/>
          </a:p>
          <a:p>
            <a:endParaRPr lang="en-US" dirty="0"/>
          </a:p>
        </p:txBody>
      </p:sp>
    </p:spTree>
    <p:extLst>
      <p:ext uri="{BB962C8B-B14F-4D97-AF65-F5344CB8AC3E}">
        <p14:creationId xmlns:p14="http://schemas.microsoft.com/office/powerpoint/2010/main" val="3517619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Section (Continued) </a:t>
            </a:r>
          </a:p>
        </p:txBody>
      </p:sp>
      <p:sp>
        <p:nvSpPr>
          <p:cNvPr id="3" name="Content Placeholder 2"/>
          <p:cNvSpPr>
            <a:spLocks noGrp="1"/>
          </p:cNvSpPr>
          <p:nvPr>
            <p:ph idx="1"/>
          </p:nvPr>
        </p:nvSpPr>
        <p:spPr/>
        <p:txBody>
          <a:bodyPr/>
          <a:lstStyle/>
          <a:p>
            <a:r>
              <a:rPr lang="en-US" dirty="0"/>
              <a:t>The sales analysis section of a marketing plan determines future sales goals</a:t>
            </a:r>
          </a:p>
          <a:p>
            <a:pPr lvl="1"/>
            <a:r>
              <a:rPr lang="en-US" dirty="0"/>
              <a:t>Sales history and projections</a:t>
            </a:r>
          </a:p>
          <a:p>
            <a:pPr lvl="1"/>
            <a:r>
              <a:rPr lang="en-US" dirty="0"/>
              <a:t>Best opportunities</a:t>
            </a:r>
          </a:p>
          <a:p>
            <a:pPr lvl="1"/>
            <a:r>
              <a:rPr lang="en-US" dirty="0"/>
              <a:t>Sales goals</a:t>
            </a:r>
          </a:p>
        </p:txBody>
      </p:sp>
    </p:spTree>
    <p:extLst>
      <p:ext uri="{BB962C8B-B14F-4D97-AF65-F5344CB8AC3E}">
        <p14:creationId xmlns:p14="http://schemas.microsoft.com/office/powerpoint/2010/main" val="3517619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Section (Continued) </a:t>
            </a:r>
          </a:p>
        </p:txBody>
      </p:sp>
      <p:sp>
        <p:nvSpPr>
          <p:cNvPr id="3" name="Content Placeholder 2"/>
          <p:cNvSpPr>
            <a:spLocks noGrp="1"/>
          </p:cNvSpPr>
          <p:nvPr>
            <p:ph idx="1"/>
          </p:nvPr>
        </p:nvSpPr>
        <p:spPr/>
        <p:txBody>
          <a:bodyPr/>
          <a:lstStyle/>
          <a:p>
            <a:r>
              <a:rPr lang="en-US" dirty="0"/>
              <a:t>Sales history and projections</a:t>
            </a:r>
          </a:p>
          <a:p>
            <a:pPr lvl="1"/>
            <a:r>
              <a:rPr lang="en-US" dirty="0"/>
              <a:t>Previous sales by year</a:t>
            </a:r>
          </a:p>
          <a:p>
            <a:pPr lvl="1"/>
            <a:r>
              <a:rPr lang="en-US" dirty="0"/>
              <a:t>Market share </a:t>
            </a:r>
          </a:p>
          <a:p>
            <a:pPr lvl="1"/>
            <a:r>
              <a:rPr lang="en-US" dirty="0"/>
              <a:t>Future </a:t>
            </a:r>
            <a:r>
              <a:rPr lang="en-US" i="1" dirty="0"/>
              <a:t>sales projections</a:t>
            </a:r>
            <a:r>
              <a:rPr lang="en-US" dirty="0"/>
              <a:t>, or </a:t>
            </a:r>
            <a:r>
              <a:rPr lang="en-US" i="1" dirty="0"/>
              <a:t>forecasts</a:t>
            </a:r>
            <a:endParaRPr lang="en-US" dirty="0"/>
          </a:p>
        </p:txBody>
      </p:sp>
    </p:spTree>
    <p:extLst>
      <p:ext uri="{BB962C8B-B14F-4D97-AF65-F5344CB8AC3E}">
        <p14:creationId xmlns:p14="http://schemas.microsoft.com/office/powerpoint/2010/main" val="3517619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Section (Continued) </a:t>
            </a:r>
          </a:p>
        </p:txBody>
      </p:sp>
      <p:sp>
        <p:nvSpPr>
          <p:cNvPr id="3" name="Content Placeholder 2"/>
          <p:cNvSpPr>
            <a:spLocks noGrp="1"/>
          </p:cNvSpPr>
          <p:nvPr>
            <p:ph idx="1"/>
          </p:nvPr>
        </p:nvSpPr>
        <p:spPr/>
        <p:txBody>
          <a:bodyPr/>
          <a:lstStyle/>
          <a:p>
            <a:r>
              <a:rPr lang="en-US" dirty="0"/>
              <a:t>Best opportunities for making new and repeat sales</a:t>
            </a:r>
          </a:p>
          <a:p>
            <a:pPr lvl="1"/>
            <a:r>
              <a:rPr lang="en-US" dirty="0"/>
              <a:t>Information comes from market research and sales team feedback</a:t>
            </a:r>
          </a:p>
          <a:p>
            <a:pPr lvl="1"/>
            <a:r>
              <a:rPr lang="en-US" dirty="0"/>
              <a:t>Marketing works with sales to identify these opportunities</a:t>
            </a:r>
          </a:p>
          <a:p>
            <a:endParaRPr lang="en-US" dirty="0"/>
          </a:p>
          <a:p>
            <a:endParaRPr lang="en-US" dirty="0"/>
          </a:p>
        </p:txBody>
      </p:sp>
    </p:spTree>
    <p:extLst>
      <p:ext uri="{BB962C8B-B14F-4D97-AF65-F5344CB8AC3E}">
        <p14:creationId xmlns:p14="http://schemas.microsoft.com/office/powerpoint/2010/main" val="351761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Section (Continued) </a:t>
            </a:r>
          </a:p>
        </p:txBody>
      </p:sp>
      <p:sp>
        <p:nvSpPr>
          <p:cNvPr id="3" name="Content Placeholder 2"/>
          <p:cNvSpPr>
            <a:spLocks noGrp="1"/>
          </p:cNvSpPr>
          <p:nvPr>
            <p:ph idx="1"/>
          </p:nvPr>
        </p:nvSpPr>
        <p:spPr/>
        <p:txBody>
          <a:bodyPr/>
          <a:lstStyle/>
          <a:p>
            <a:r>
              <a:rPr lang="en-US" dirty="0"/>
              <a:t>Sales goals are written based on sales history, sales projections, and best opportunities</a:t>
            </a:r>
          </a:p>
          <a:p>
            <a:pPr lvl="1"/>
            <a:r>
              <a:rPr lang="en-US" dirty="0"/>
              <a:t>Identify where sales can be generated</a:t>
            </a:r>
          </a:p>
          <a:p>
            <a:pPr lvl="1"/>
            <a:r>
              <a:rPr lang="en-US" dirty="0"/>
              <a:t>Customer targets or geographic regions are defined</a:t>
            </a:r>
          </a:p>
          <a:p>
            <a:pPr lvl="1"/>
            <a:r>
              <a:rPr lang="en-US" dirty="0"/>
              <a:t>Sales goals should be written as </a:t>
            </a:r>
            <a:r>
              <a:rPr lang="en-US" b="1" dirty="0"/>
              <a:t>SMART goals</a:t>
            </a:r>
            <a:endParaRPr lang="en-US" dirty="0"/>
          </a:p>
          <a:p>
            <a:pPr lvl="2"/>
            <a:r>
              <a:rPr lang="en-US" dirty="0"/>
              <a:t>Specific</a:t>
            </a:r>
          </a:p>
          <a:p>
            <a:pPr lvl="2"/>
            <a:r>
              <a:rPr lang="en-US" dirty="0"/>
              <a:t>Measurable</a:t>
            </a:r>
          </a:p>
          <a:p>
            <a:pPr lvl="2"/>
            <a:r>
              <a:rPr lang="en-US" dirty="0"/>
              <a:t>Attainable</a:t>
            </a:r>
          </a:p>
          <a:p>
            <a:pPr lvl="2"/>
            <a:r>
              <a:rPr lang="en-US" dirty="0"/>
              <a:t>Realistic</a:t>
            </a:r>
          </a:p>
          <a:p>
            <a:pPr lvl="2"/>
            <a:r>
              <a:rPr lang="en-US" dirty="0"/>
              <a:t>Timely</a:t>
            </a:r>
          </a:p>
          <a:p>
            <a:endParaRPr lang="en-US" dirty="0"/>
          </a:p>
        </p:txBody>
      </p:sp>
    </p:spTree>
    <p:extLst>
      <p:ext uri="{BB962C8B-B14F-4D97-AF65-F5344CB8AC3E}">
        <p14:creationId xmlns:p14="http://schemas.microsoft.com/office/powerpoint/2010/main" val="3517619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Section (Continued)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209" y="2005130"/>
            <a:ext cx="5876033" cy="4328995"/>
          </a:xfrm>
          <a:prstGeom prst="rect">
            <a:avLst/>
          </a:prstGeom>
        </p:spPr>
      </p:pic>
      <p:sp>
        <p:nvSpPr>
          <p:cNvPr id="3" name="Content Placeholder 2"/>
          <p:cNvSpPr>
            <a:spLocks noGrp="1"/>
          </p:cNvSpPr>
          <p:nvPr>
            <p:ph idx="1"/>
          </p:nvPr>
        </p:nvSpPr>
        <p:spPr>
          <a:xfrm>
            <a:off x="5595492" y="6153150"/>
            <a:ext cx="1809750" cy="276225"/>
          </a:xfrm>
        </p:spPr>
        <p:txBody>
          <a:bodyPr/>
          <a:lstStyle/>
          <a:p>
            <a:pPr marL="0" indent="0">
              <a:buNone/>
            </a:pPr>
            <a:r>
              <a:rPr lang="en-US" sz="1000" dirty="0"/>
              <a:t>Goodheart-Willcox Publisher</a:t>
            </a:r>
          </a:p>
        </p:txBody>
      </p:sp>
    </p:spTree>
    <p:extLst>
      <p:ext uri="{BB962C8B-B14F-4D97-AF65-F5344CB8AC3E}">
        <p14:creationId xmlns:p14="http://schemas.microsoft.com/office/powerpoint/2010/main" val="351761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dirty="0"/>
              <a:t>Learning Objectives</a:t>
            </a:r>
          </a:p>
        </p:txBody>
      </p:sp>
      <p:sp>
        <p:nvSpPr>
          <p:cNvPr id="3" name="Content Placeholder 2"/>
          <p:cNvSpPr>
            <a:spLocks noGrp="1"/>
          </p:cNvSpPr>
          <p:nvPr>
            <p:ph idx="1"/>
          </p:nvPr>
        </p:nvSpPr>
        <p:spPr/>
        <p:txBody>
          <a:bodyPr/>
          <a:lstStyle/>
          <a:p>
            <a:r>
              <a:rPr lang="en-US" dirty="0"/>
              <a:t>2.1-1 State the purpose of a marketing plan. </a:t>
            </a:r>
          </a:p>
          <a:p>
            <a:r>
              <a:rPr lang="en-US" dirty="0"/>
              <a:t>2.1-2 Define </a:t>
            </a:r>
            <a:r>
              <a:rPr lang="en-US" i="1" dirty="0"/>
              <a:t>situation analysis </a:t>
            </a:r>
            <a:r>
              <a:rPr lang="en-US" dirty="0"/>
              <a:t>and identify its components.</a:t>
            </a:r>
          </a:p>
          <a:p>
            <a:r>
              <a:rPr lang="en-US" dirty="0"/>
              <a:t>2.1-3 Explain a target market. </a:t>
            </a:r>
          </a:p>
          <a:p>
            <a:r>
              <a:rPr lang="en-US" dirty="0"/>
              <a:t>2.1-4 Describe a competitive analysis. </a:t>
            </a:r>
          </a:p>
        </p:txBody>
      </p:sp>
    </p:spTree>
    <p:extLst>
      <p:ext uri="{BB962C8B-B14F-4D97-AF65-F5344CB8AC3E}">
        <p14:creationId xmlns:p14="http://schemas.microsoft.com/office/powerpoint/2010/main" val="3617348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 Section</a:t>
            </a:r>
          </a:p>
        </p:txBody>
      </p:sp>
      <p:sp>
        <p:nvSpPr>
          <p:cNvPr id="3" name="Content Placeholder 2"/>
          <p:cNvSpPr>
            <a:spLocks noGrp="1"/>
          </p:cNvSpPr>
          <p:nvPr>
            <p:ph idx="1"/>
          </p:nvPr>
        </p:nvSpPr>
        <p:spPr/>
        <p:txBody>
          <a:bodyPr/>
          <a:lstStyle/>
          <a:p>
            <a:r>
              <a:rPr lang="en-US" b="1" dirty="0"/>
              <a:t>Marketing strategies</a:t>
            </a:r>
            <a:r>
              <a:rPr lang="en-US" dirty="0"/>
              <a:t> are the decisions made to execute the marketing plan and meet the goals of the business</a:t>
            </a:r>
          </a:p>
          <a:p>
            <a:pPr lvl="1"/>
            <a:r>
              <a:rPr lang="en-US" dirty="0"/>
              <a:t>Outline the </a:t>
            </a:r>
            <a:r>
              <a:rPr lang="en-US" i="1" dirty="0"/>
              <a:t>who</a:t>
            </a:r>
            <a:r>
              <a:rPr lang="en-US" dirty="0"/>
              <a:t>, </a:t>
            </a:r>
            <a:r>
              <a:rPr lang="en-US" i="1" dirty="0"/>
              <a:t>what</a:t>
            </a:r>
            <a:r>
              <a:rPr lang="en-US" dirty="0"/>
              <a:t>, </a:t>
            </a:r>
            <a:r>
              <a:rPr lang="en-US" i="1" dirty="0"/>
              <a:t>where</a:t>
            </a:r>
            <a:r>
              <a:rPr lang="en-US" dirty="0"/>
              <a:t>, and </a:t>
            </a:r>
            <a:r>
              <a:rPr lang="en-US" i="1" dirty="0"/>
              <a:t>how</a:t>
            </a:r>
            <a:r>
              <a:rPr lang="en-US" dirty="0"/>
              <a:t> of the marketing process</a:t>
            </a:r>
          </a:p>
          <a:p>
            <a:pPr lvl="1"/>
            <a:r>
              <a:rPr lang="en-US" dirty="0"/>
              <a:t>Include:</a:t>
            </a:r>
          </a:p>
          <a:p>
            <a:pPr lvl="2"/>
            <a:r>
              <a:rPr lang="en-US" dirty="0"/>
              <a:t>establishing marketing goals</a:t>
            </a:r>
          </a:p>
          <a:p>
            <a:pPr lvl="2"/>
            <a:r>
              <a:rPr lang="en-US" dirty="0"/>
              <a:t>identifying the target market</a:t>
            </a:r>
          </a:p>
          <a:p>
            <a:pPr lvl="2"/>
            <a:r>
              <a:rPr lang="en-US" dirty="0"/>
              <a:t>defining components of the marketing mix</a:t>
            </a:r>
          </a:p>
          <a:p>
            <a:pPr lvl="2"/>
            <a:r>
              <a:rPr lang="en-US" dirty="0"/>
              <a:t>defining the product positioning</a:t>
            </a:r>
          </a:p>
          <a:p>
            <a:endParaRPr lang="en-US" dirty="0"/>
          </a:p>
        </p:txBody>
      </p:sp>
    </p:spTree>
    <p:extLst>
      <p:ext uri="{BB962C8B-B14F-4D97-AF65-F5344CB8AC3E}">
        <p14:creationId xmlns:p14="http://schemas.microsoft.com/office/powerpoint/2010/main" val="435716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 Section (Continued) </a:t>
            </a:r>
          </a:p>
        </p:txBody>
      </p:sp>
      <p:sp>
        <p:nvSpPr>
          <p:cNvPr id="3" name="Content Placeholder 2"/>
          <p:cNvSpPr>
            <a:spLocks noGrp="1"/>
          </p:cNvSpPr>
          <p:nvPr>
            <p:ph idx="1"/>
          </p:nvPr>
        </p:nvSpPr>
        <p:spPr/>
        <p:txBody>
          <a:bodyPr/>
          <a:lstStyle/>
          <a:p>
            <a:r>
              <a:rPr lang="en-US" i="1" dirty="0"/>
              <a:t>Marketing goals</a:t>
            </a:r>
            <a:r>
              <a:rPr lang="en-US" dirty="0"/>
              <a:t> are simple and clear statements of the results to be accomplished through marketing efforts</a:t>
            </a:r>
          </a:p>
          <a:p>
            <a:pPr lvl="1"/>
            <a:r>
              <a:rPr lang="en-US" dirty="0"/>
              <a:t>Can be specific or stated in broader terms</a:t>
            </a:r>
          </a:p>
          <a:p>
            <a:pPr lvl="1"/>
            <a:r>
              <a:rPr lang="en-US" dirty="0"/>
              <a:t>Should be realistic, be measurable, and support business goals</a:t>
            </a:r>
          </a:p>
          <a:p>
            <a:pPr lvl="1"/>
            <a:r>
              <a:rPr lang="en-US" dirty="0"/>
              <a:t>Provide big-picture direction for marketing efforts  </a:t>
            </a:r>
          </a:p>
          <a:p>
            <a:pPr lvl="1"/>
            <a:r>
              <a:rPr lang="en-US" dirty="0"/>
              <a:t>Should clearly state intended results of marketing strategies and provide direction for marketing team</a:t>
            </a:r>
          </a:p>
          <a:p>
            <a:endParaRPr lang="en-US" dirty="0"/>
          </a:p>
        </p:txBody>
      </p:sp>
    </p:spTree>
    <p:extLst>
      <p:ext uri="{BB962C8B-B14F-4D97-AF65-F5344CB8AC3E}">
        <p14:creationId xmlns:p14="http://schemas.microsoft.com/office/powerpoint/2010/main" val="435716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 Section (Continued)</a:t>
            </a:r>
          </a:p>
        </p:txBody>
      </p:sp>
      <p:sp>
        <p:nvSpPr>
          <p:cNvPr id="3" name="Content Placeholder 2"/>
          <p:cNvSpPr>
            <a:spLocks noGrp="1"/>
          </p:cNvSpPr>
          <p:nvPr>
            <p:ph idx="1"/>
          </p:nvPr>
        </p:nvSpPr>
        <p:spPr/>
        <p:txBody>
          <a:bodyPr/>
          <a:lstStyle/>
          <a:p>
            <a:r>
              <a:rPr lang="en-US" dirty="0"/>
              <a:t>Target market </a:t>
            </a:r>
          </a:p>
          <a:p>
            <a:pPr lvl="1"/>
            <a:r>
              <a:rPr lang="en-US" dirty="0"/>
              <a:t>Information gained from research is recorded in this section of the marketing plan</a:t>
            </a:r>
          </a:p>
          <a:p>
            <a:pPr lvl="1"/>
            <a:r>
              <a:rPr lang="en-US" dirty="0"/>
              <a:t>One of the most important decisions is correctly choosing the best one</a:t>
            </a:r>
          </a:p>
          <a:p>
            <a:pPr lvl="1"/>
            <a:r>
              <a:rPr lang="en-US" dirty="0"/>
              <a:t>Many businesses select more than one</a:t>
            </a:r>
          </a:p>
          <a:p>
            <a:pPr lvl="1"/>
            <a:r>
              <a:rPr lang="en-US" dirty="0"/>
              <a:t>Each one selected must meet the four characteristics of a target market</a:t>
            </a:r>
          </a:p>
          <a:p>
            <a:endParaRPr lang="en-US" dirty="0"/>
          </a:p>
        </p:txBody>
      </p:sp>
    </p:spTree>
    <p:extLst>
      <p:ext uri="{BB962C8B-B14F-4D97-AF65-F5344CB8AC3E}">
        <p14:creationId xmlns:p14="http://schemas.microsoft.com/office/powerpoint/2010/main" val="435716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 Section (Continued)</a:t>
            </a:r>
          </a:p>
        </p:txBody>
      </p:sp>
      <p:sp>
        <p:nvSpPr>
          <p:cNvPr id="3" name="Content Placeholder 2"/>
          <p:cNvSpPr>
            <a:spLocks noGrp="1"/>
          </p:cNvSpPr>
          <p:nvPr>
            <p:ph idx="1"/>
          </p:nvPr>
        </p:nvSpPr>
        <p:spPr/>
        <p:txBody>
          <a:bodyPr/>
          <a:lstStyle/>
          <a:p>
            <a:r>
              <a:rPr lang="en-US" dirty="0"/>
              <a:t>Marketing mix decisions are the basis of a marketing plan</a:t>
            </a:r>
          </a:p>
          <a:p>
            <a:pPr lvl="1"/>
            <a:r>
              <a:rPr lang="en-US" i="1" dirty="0"/>
              <a:t>Product strategies</a:t>
            </a:r>
            <a:r>
              <a:rPr lang="en-US" dirty="0"/>
              <a:t> are decisions about which products a business should sell</a:t>
            </a:r>
          </a:p>
          <a:p>
            <a:pPr lvl="1"/>
            <a:r>
              <a:rPr lang="en-US" i="1" dirty="0"/>
              <a:t>Price strategies</a:t>
            </a:r>
            <a:r>
              <a:rPr lang="en-US" dirty="0"/>
              <a:t> are decisions about pricing</a:t>
            </a:r>
          </a:p>
          <a:p>
            <a:pPr lvl="1"/>
            <a:r>
              <a:rPr lang="en-US" i="1" dirty="0"/>
              <a:t>Place strategies</a:t>
            </a:r>
            <a:r>
              <a:rPr lang="en-US" dirty="0"/>
              <a:t> are decisions about how and where products are produced, acquired, shipped, and sold to customers</a:t>
            </a:r>
          </a:p>
          <a:p>
            <a:pPr lvl="1"/>
            <a:r>
              <a:rPr lang="en-US" i="1" dirty="0"/>
              <a:t>Promotion strategies</a:t>
            </a:r>
            <a:r>
              <a:rPr lang="en-US" dirty="0"/>
              <a:t> are decisions about selling, advertising, sales promotions, and public relations activities</a:t>
            </a:r>
          </a:p>
        </p:txBody>
      </p:sp>
    </p:spTree>
    <p:extLst>
      <p:ext uri="{BB962C8B-B14F-4D97-AF65-F5344CB8AC3E}">
        <p14:creationId xmlns:p14="http://schemas.microsoft.com/office/powerpoint/2010/main" val="435716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 Section (Continued)</a:t>
            </a:r>
          </a:p>
        </p:txBody>
      </p:sp>
      <p:sp>
        <p:nvSpPr>
          <p:cNvPr id="3" name="Content Placeholder 2"/>
          <p:cNvSpPr>
            <a:spLocks noGrp="1"/>
          </p:cNvSpPr>
          <p:nvPr>
            <p:ph idx="1"/>
          </p:nvPr>
        </p:nvSpPr>
        <p:spPr>
          <a:xfrm>
            <a:off x="5272226" y="6358279"/>
            <a:ext cx="1790701" cy="243229"/>
          </a:xfrm>
        </p:spPr>
        <p:txBody>
          <a:bodyPr/>
          <a:lstStyle/>
          <a:p>
            <a:pPr marL="0" indent="0">
              <a:buNone/>
            </a:pPr>
            <a:r>
              <a:rPr lang="en-US" sz="1000" dirty="0"/>
              <a:t>Goodheart-Willcox Publisher</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7222" y="1862874"/>
            <a:ext cx="5305705" cy="4495405"/>
          </a:xfrm>
          <a:prstGeom prst="rect">
            <a:avLst/>
          </a:prstGeom>
        </p:spPr>
      </p:pic>
    </p:spTree>
    <p:extLst>
      <p:ext uri="{BB962C8B-B14F-4D97-AF65-F5344CB8AC3E}">
        <p14:creationId xmlns:p14="http://schemas.microsoft.com/office/powerpoint/2010/main" val="435716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 Section (Continued)</a:t>
            </a:r>
          </a:p>
        </p:txBody>
      </p:sp>
      <p:sp>
        <p:nvSpPr>
          <p:cNvPr id="3" name="Content Placeholder 2"/>
          <p:cNvSpPr>
            <a:spLocks noGrp="1"/>
          </p:cNvSpPr>
          <p:nvPr>
            <p:ph idx="1"/>
          </p:nvPr>
        </p:nvSpPr>
        <p:spPr>
          <a:xfrm>
            <a:off x="304800" y="1752600"/>
            <a:ext cx="7911737" cy="4800600"/>
          </a:xfrm>
        </p:spPr>
        <p:txBody>
          <a:bodyPr/>
          <a:lstStyle/>
          <a:p>
            <a:r>
              <a:rPr lang="en-US" b="1" dirty="0"/>
              <a:t>Product positioning</a:t>
            </a:r>
            <a:r>
              <a:rPr lang="en-US" dirty="0"/>
              <a:t> is used to influence the customer’s perception of a brand or product in relation to the competition</a:t>
            </a:r>
          </a:p>
          <a:p>
            <a:pPr lvl="1"/>
            <a:r>
              <a:rPr lang="en-US" dirty="0"/>
              <a:t>Uniquely identify what the company offers in terms of goods and services</a:t>
            </a:r>
          </a:p>
          <a:p>
            <a:pPr lvl="1"/>
            <a:r>
              <a:rPr lang="en-US" dirty="0"/>
              <a:t>Goal is to position the product as better than the competition in some specific way</a:t>
            </a:r>
          </a:p>
          <a:p>
            <a:endParaRPr lang="en-US" dirty="0"/>
          </a:p>
        </p:txBody>
      </p:sp>
    </p:spTree>
    <p:extLst>
      <p:ext uri="{BB962C8B-B14F-4D97-AF65-F5344CB8AC3E}">
        <p14:creationId xmlns:p14="http://schemas.microsoft.com/office/powerpoint/2010/main" val="435716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Section </a:t>
            </a:r>
          </a:p>
        </p:txBody>
      </p:sp>
      <p:sp>
        <p:nvSpPr>
          <p:cNvPr id="3" name="Content Placeholder 2"/>
          <p:cNvSpPr>
            <a:spLocks noGrp="1"/>
          </p:cNvSpPr>
          <p:nvPr>
            <p:ph idx="1"/>
          </p:nvPr>
        </p:nvSpPr>
        <p:spPr/>
        <p:txBody>
          <a:bodyPr/>
          <a:lstStyle/>
          <a:p>
            <a:r>
              <a:rPr lang="en-US" dirty="0"/>
              <a:t>The </a:t>
            </a:r>
            <a:r>
              <a:rPr lang="en-US" b="1" dirty="0"/>
              <a:t>action plan</a:t>
            </a:r>
            <a:r>
              <a:rPr lang="en-US" dirty="0"/>
              <a:t> is a list of the marketing tactics with details about how to execute each tactic</a:t>
            </a:r>
          </a:p>
          <a:p>
            <a:pPr lvl="1"/>
            <a:r>
              <a:rPr lang="en-US" b="1" dirty="0"/>
              <a:t>Marketing tactics</a:t>
            </a:r>
            <a:r>
              <a:rPr lang="en-US" dirty="0"/>
              <a:t> are the specific activities implemented to carry out the marketing strategies</a:t>
            </a:r>
          </a:p>
          <a:p>
            <a:pPr lvl="1"/>
            <a:r>
              <a:rPr lang="en-US" dirty="0"/>
              <a:t>Ensures marketing efforts remain on track and funds are spent wisely</a:t>
            </a:r>
          </a:p>
          <a:p>
            <a:r>
              <a:rPr lang="en-US" dirty="0"/>
              <a:t>Three components of an action plan include timeline, budget, and metrics</a:t>
            </a:r>
          </a:p>
          <a:p>
            <a:endParaRPr lang="en-US" dirty="0"/>
          </a:p>
        </p:txBody>
      </p:sp>
    </p:spTree>
    <p:extLst>
      <p:ext uri="{BB962C8B-B14F-4D97-AF65-F5344CB8AC3E}">
        <p14:creationId xmlns:p14="http://schemas.microsoft.com/office/powerpoint/2010/main" val="246495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Section (Continued)</a:t>
            </a:r>
          </a:p>
        </p:txBody>
      </p:sp>
      <p:sp>
        <p:nvSpPr>
          <p:cNvPr id="3" name="Content Placeholder 2"/>
          <p:cNvSpPr>
            <a:spLocks noGrp="1"/>
          </p:cNvSpPr>
          <p:nvPr>
            <p:ph idx="1"/>
          </p:nvPr>
        </p:nvSpPr>
        <p:spPr/>
        <p:txBody>
          <a:bodyPr/>
          <a:lstStyle/>
          <a:p>
            <a:r>
              <a:rPr lang="en-US" dirty="0"/>
              <a:t>The timeline of an action plan lists when each activity starts, where it happens or runs, the end date, and the person responsible</a:t>
            </a:r>
          </a:p>
          <a:p>
            <a:pPr lvl="1"/>
            <a:r>
              <a:rPr lang="en-US" dirty="0"/>
              <a:t>Keeps the marketing team on track </a:t>
            </a:r>
          </a:p>
          <a:p>
            <a:pPr lvl="1"/>
            <a:r>
              <a:rPr lang="en-US" dirty="0"/>
              <a:t>A spreadsheet can be used</a:t>
            </a:r>
          </a:p>
        </p:txBody>
      </p:sp>
    </p:spTree>
    <p:extLst>
      <p:ext uri="{BB962C8B-B14F-4D97-AF65-F5344CB8AC3E}">
        <p14:creationId xmlns:p14="http://schemas.microsoft.com/office/powerpoint/2010/main" val="246495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Section (Continued)</a:t>
            </a:r>
          </a:p>
        </p:txBody>
      </p:sp>
      <p:sp>
        <p:nvSpPr>
          <p:cNvPr id="3" name="Content Placeholder 2"/>
          <p:cNvSpPr>
            <a:spLocks noGrp="1"/>
          </p:cNvSpPr>
          <p:nvPr>
            <p:ph idx="1"/>
          </p:nvPr>
        </p:nvSpPr>
        <p:spPr/>
        <p:txBody>
          <a:bodyPr/>
          <a:lstStyle/>
          <a:p>
            <a:r>
              <a:rPr lang="en-US" dirty="0"/>
              <a:t>A </a:t>
            </a:r>
            <a:r>
              <a:rPr lang="en-US" b="1" dirty="0"/>
              <a:t>budget</a:t>
            </a:r>
            <a:r>
              <a:rPr lang="en-US" dirty="0"/>
              <a:t> is a financial plan for a fixed period of time that reflects anticipated revenue and shows how it will be allocated in the operation of the business</a:t>
            </a:r>
          </a:p>
          <a:p>
            <a:r>
              <a:rPr lang="en-US" dirty="0"/>
              <a:t>A detailed budget of an action plan shows the costs to implement the planned marketing tactics and promotional activities </a:t>
            </a:r>
            <a:endParaRPr lang="en-US" b="1" dirty="0"/>
          </a:p>
          <a:p>
            <a:pPr lvl="1"/>
            <a:r>
              <a:rPr lang="en-US" dirty="0"/>
              <a:t>Based on a percentage of sales generated</a:t>
            </a:r>
          </a:p>
          <a:p>
            <a:pPr lvl="1"/>
            <a:r>
              <a:rPr lang="en-US" dirty="0"/>
              <a:t>A spreadsheet can be used</a:t>
            </a:r>
          </a:p>
        </p:txBody>
      </p:sp>
    </p:spTree>
    <p:extLst>
      <p:ext uri="{BB962C8B-B14F-4D97-AF65-F5344CB8AC3E}">
        <p14:creationId xmlns:p14="http://schemas.microsoft.com/office/powerpoint/2010/main" val="246495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Section (Continued)</a:t>
            </a:r>
          </a:p>
        </p:txBody>
      </p:sp>
      <p:sp>
        <p:nvSpPr>
          <p:cNvPr id="3" name="Content Placeholder 2"/>
          <p:cNvSpPr>
            <a:spLocks noGrp="1"/>
          </p:cNvSpPr>
          <p:nvPr>
            <p:ph idx="1"/>
          </p:nvPr>
        </p:nvSpPr>
        <p:spPr/>
        <p:txBody>
          <a:bodyPr/>
          <a:lstStyle/>
          <a:p>
            <a:r>
              <a:rPr lang="en-US" b="1" dirty="0"/>
              <a:t>Metrics</a:t>
            </a:r>
            <a:r>
              <a:rPr lang="en-US" dirty="0"/>
              <a:t> are standards of measurement</a:t>
            </a:r>
          </a:p>
          <a:p>
            <a:pPr lvl="1"/>
            <a:r>
              <a:rPr lang="en-US" i="1" dirty="0"/>
              <a:t>Hard metrics</a:t>
            </a:r>
            <a:r>
              <a:rPr lang="en-US" dirty="0"/>
              <a:t> are standards that can be measured</a:t>
            </a:r>
          </a:p>
          <a:p>
            <a:pPr lvl="1"/>
            <a:r>
              <a:rPr lang="en-US" i="1" dirty="0"/>
              <a:t>Soft metrics</a:t>
            </a:r>
            <a:r>
              <a:rPr lang="en-US" dirty="0"/>
              <a:t> are standards that are not easily measured</a:t>
            </a:r>
          </a:p>
          <a:p>
            <a:pPr lvl="1"/>
            <a:r>
              <a:rPr lang="en-US" dirty="0"/>
              <a:t>The metrics used to measure success will differ, depending on the marketing activity</a:t>
            </a:r>
          </a:p>
          <a:p>
            <a:endParaRPr lang="en-US" dirty="0"/>
          </a:p>
        </p:txBody>
      </p:sp>
    </p:spTree>
    <p:extLst>
      <p:ext uri="{BB962C8B-B14F-4D97-AF65-F5344CB8AC3E}">
        <p14:creationId xmlns:p14="http://schemas.microsoft.com/office/powerpoint/2010/main" val="24649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75"/>
            <a:ext cx="8458200" cy="914400"/>
          </a:xfrm>
        </p:spPr>
        <p:txBody>
          <a:bodyPr/>
          <a:lstStyle/>
          <a:p>
            <a:r>
              <a:rPr lang="en-US" dirty="0"/>
              <a:t>Key Terms</a:t>
            </a:r>
          </a:p>
        </p:txBody>
      </p:sp>
      <p:sp>
        <p:nvSpPr>
          <p:cNvPr id="3" name="Content Placeholder 2"/>
          <p:cNvSpPr>
            <a:spLocks noGrp="1"/>
          </p:cNvSpPr>
          <p:nvPr>
            <p:ph sz="half" idx="1"/>
          </p:nvPr>
        </p:nvSpPr>
        <p:spPr>
          <a:xfrm>
            <a:off x="914400" y="1057275"/>
            <a:ext cx="7877175" cy="5562600"/>
          </a:xfrm>
        </p:spPr>
        <p:txBody>
          <a:bodyPr/>
          <a:lstStyle/>
          <a:p>
            <a:r>
              <a:rPr lang="en-US" dirty="0"/>
              <a:t>marketing plan</a:t>
            </a:r>
          </a:p>
          <a:p>
            <a:r>
              <a:rPr lang="en-US" dirty="0"/>
              <a:t>situation analysis </a:t>
            </a:r>
          </a:p>
          <a:p>
            <a:r>
              <a:rPr lang="en-US" dirty="0"/>
              <a:t>SWOT analysis</a:t>
            </a:r>
          </a:p>
          <a:p>
            <a:r>
              <a:rPr lang="en-US" dirty="0"/>
              <a:t>environmental scan</a:t>
            </a:r>
          </a:p>
          <a:p>
            <a:r>
              <a:rPr lang="en-US" dirty="0"/>
              <a:t>PEST analysis </a:t>
            </a:r>
          </a:p>
          <a:p>
            <a:r>
              <a:rPr lang="en-US" dirty="0"/>
              <a:t>market segmentation</a:t>
            </a:r>
          </a:p>
          <a:p>
            <a:r>
              <a:rPr lang="en-US" dirty="0"/>
              <a:t>competition </a:t>
            </a:r>
          </a:p>
          <a:p>
            <a:r>
              <a:rPr lang="en-US" dirty="0"/>
              <a:t>competitive analysis </a:t>
            </a:r>
          </a:p>
          <a:p>
            <a:r>
              <a:rPr lang="en-US" dirty="0"/>
              <a:t>market size </a:t>
            </a:r>
          </a:p>
          <a:p>
            <a:r>
              <a:rPr lang="en-US" dirty="0"/>
              <a:t>market share </a:t>
            </a:r>
          </a:p>
          <a:p>
            <a:r>
              <a:rPr lang="en-US" dirty="0"/>
              <a:t>market potential</a:t>
            </a:r>
          </a:p>
          <a:p>
            <a:pPr marL="0" indent="0">
              <a:buNone/>
            </a:pPr>
            <a:r>
              <a:rPr lang="en-US" dirty="0"/>
              <a:t> </a:t>
            </a:r>
          </a:p>
          <a:p>
            <a:endParaRPr lang="en-US" dirty="0"/>
          </a:p>
        </p:txBody>
      </p:sp>
    </p:spTree>
    <p:extLst>
      <p:ext uri="{BB962C8B-B14F-4D97-AF65-F5344CB8AC3E}">
        <p14:creationId xmlns:p14="http://schemas.microsoft.com/office/powerpoint/2010/main" val="3035837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spcBef>
                <a:spcPts val="0"/>
              </a:spcBef>
              <a:buFont typeface="+mj-lt"/>
              <a:buAutoNum type="arabicPeriod"/>
            </a:pPr>
            <a:r>
              <a:rPr lang="en-US" sz="2800" dirty="0"/>
              <a:t>Explain the purpose of an executive summary in a marketing plan.</a:t>
            </a:r>
          </a:p>
          <a:p>
            <a:pPr marL="512064" indent="-512064">
              <a:spcBef>
                <a:spcPts val="0"/>
              </a:spcBef>
              <a:buNone/>
            </a:pPr>
            <a:r>
              <a:rPr lang="en-US" sz="2800" dirty="0">
                <a:solidFill>
                  <a:srgbClr val="00B0F0"/>
                </a:solidFill>
              </a:rPr>
              <a:t>	An executive summary provides the overview of the marketing plan by highlighting the critical points in the plan. The goal is to provide a snapshot that will entice the reader to review the entire document.</a:t>
            </a:r>
          </a:p>
        </p:txBody>
      </p:sp>
      <p:sp>
        <p:nvSpPr>
          <p:cNvPr id="3" name="Title 2"/>
          <p:cNvSpPr>
            <a:spLocks noGrp="1"/>
          </p:cNvSpPr>
          <p:nvPr>
            <p:ph type="title"/>
          </p:nvPr>
        </p:nvSpPr>
        <p:spPr/>
        <p:txBody>
          <a:bodyPr/>
          <a:lstStyle/>
          <a:p>
            <a:r>
              <a:rPr lang="en-US" dirty="0"/>
              <a:t>Section 2.2 Review</a:t>
            </a:r>
          </a:p>
        </p:txBody>
      </p:sp>
    </p:spTree>
    <p:extLst>
      <p:ext uri="{BB962C8B-B14F-4D97-AF65-F5344CB8AC3E}">
        <p14:creationId xmlns:p14="http://schemas.microsoft.com/office/powerpoint/2010/main" val="14422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spcBef>
                <a:spcPts val="0"/>
              </a:spcBef>
              <a:buFont typeface="+mj-lt"/>
              <a:buAutoNum type="arabicPeriod" startAt="2"/>
            </a:pPr>
            <a:r>
              <a:rPr lang="en-US" sz="2800" dirty="0"/>
              <a:t>List two components of the marketing plan’s analysis section.</a:t>
            </a:r>
          </a:p>
          <a:p>
            <a:pPr marL="512064" indent="-512064">
              <a:spcBef>
                <a:spcPts val="0"/>
              </a:spcBef>
              <a:buNone/>
            </a:pPr>
            <a:r>
              <a:rPr lang="en-US" sz="2800" dirty="0">
                <a:solidFill>
                  <a:srgbClr val="00B0F0"/>
                </a:solidFill>
              </a:rPr>
              <a:t>	Two components of the analysis section are market analysis and sales analysis.</a:t>
            </a:r>
          </a:p>
          <a:p>
            <a:pPr marL="512064" indent="-512064">
              <a:spcBef>
                <a:spcPts val="0"/>
              </a:spcBef>
              <a:buFont typeface="+mj-lt"/>
              <a:buAutoNum type="arabicPeriod" startAt="3"/>
            </a:pPr>
            <a:r>
              <a:rPr lang="en-US" sz="2800" dirty="0"/>
              <a:t>What are marketing goals?</a:t>
            </a:r>
          </a:p>
          <a:p>
            <a:pPr marL="512064" indent="-512064">
              <a:spcBef>
                <a:spcPts val="0"/>
              </a:spcBef>
              <a:buNone/>
            </a:pPr>
            <a:r>
              <a:rPr lang="en-US" sz="2800" dirty="0">
                <a:solidFill>
                  <a:srgbClr val="00B0F0"/>
                </a:solidFill>
              </a:rPr>
              <a:t>	Marketing goals are simple and clear statements of the results to be accomplished through marketing efforts.</a:t>
            </a:r>
          </a:p>
        </p:txBody>
      </p:sp>
      <p:sp>
        <p:nvSpPr>
          <p:cNvPr id="3" name="Title 2"/>
          <p:cNvSpPr>
            <a:spLocks noGrp="1"/>
          </p:cNvSpPr>
          <p:nvPr>
            <p:ph type="title"/>
          </p:nvPr>
        </p:nvSpPr>
        <p:spPr>
          <a:xfrm>
            <a:off x="609600" y="457200"/>
            <a:ext cx="8153400" cy="990600"/>
          </a:xfrm>
        </p:spPr>
        <p:txBody>
          <a:bodyPr/>
          <a:lstStyle/>
          <a:p>
            <a:r>
              <a:rPr lang="en-US" dirty="0"/>
              <a:t>Section 2.2 Review (Continued) </a:t>
            </a:r>
          </a:p>
        </p:txBody>
      </p:sp>
    </p:spTree>
    <p:extLst>
      <p:ext uri="{BB962C8B-B14F-4D97-AF65-F5344CB8AC3E}">
        <p14:creationId xmlns:p14="http://schemas.microsoft.com/office/powerpoint/2010/main" val="17752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spcBef>
                <a:spcPts val="0"/>
              </a:spcBef>
              <a:buFont typeface="+mj-lt"/>
              <a:buAutoNum type="arabicPeriod" startAt="4"/>
            </a:pPr>
            <a:r>
              <a:rPr lang="en-US" sz="2800" dirty="0"/>
              <a:t>Define each of the strategies for the four Ps of the marketing mix.</a:t>
            </a:r>
          </a:p>
          <a:p>
            <a:pPr marL="512064" indent="-512064">
              <a:spcBef>
                <a:spcPts val="0"/>
              </a:spcBef>
              <a:buNone/>
            </a:pPr>
            <a:r>
              <a:rPr lang="en-US" sz="2350" dirty="0">
                <a:solidFill>
                  <a:srgbClr val="00B0F0"/>
                </a:solidFill>
              </a:rPr>
              <a:t>	Product strategies are the decisions made about what products a business should sell. Price strategies are the business decisions about pricing and how prices are set to make a profit. Place strategies are the decisions about how and where the products are produced, acquired, shipped, and sold to customers. Promotion strategies are decisions about which selling, advertising, sales promotions, and public relations activities to use in the promotional mix.</a:t>
            </a:r>
          </a:p>
        </p:txBody>
      </p:sp>
      <p:sp>
        <p:nvSpPr>
          <p:cNvPr id="3" name="Title 2"/>
          <p:cNvSpPr>
            <a:spLocks noGrp="1"/>
          </p:cNvSpPr>
          <p:nvPr>
            <p:ph type="title"/>
          </p:nvPr>
        </p:nvSpPr>
        <p:spPr>
          <a:xfrm>
            <a:off x="609600" y="457200"/>
            <a:ext cx="8242570" cy="990600"/>
          </a:xfrm>
        </p:spPr>
        <p:txBody>
          <a:bodyPr/>
          <a:lstStyle/>
          <a:p>
            <a:r>
              <a:rPr lang="en-US" dirty="0"/>
              <a:t>Section 2.2 Review (Continued)</a:t>
            </a:r>
          </a:p>
        </p:txBody>
      </p:sp>
    </p:spTree>
    <p:extLst>
      <p:ext uri="{BB962C8B-B14F-4D97-AF65-F5344CB8AC3E}">
        <p14:creationId xmlns:p14="http://schemas.microsoft.com/office/powerpoint/2010/main" val="21829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2064" indent="-512064">
              <a:spcBef>
                <a:spcPts val="0"/>
              </a:spcBef>
              <a:buFont typeface="+mj-lt"/>
              <a:buAutoNum type="arabicPeriod" startAt="5"/>
            </a:pPr>
            <a:r>
              <a:rPr lang="en-US" sz="2800" dirty="0"/>
              <a:t>List three components of the action plan section.</a:t>
            </a:r>
          </a:p>
          <a:p>
            <a:pPr marL="512064" indent="-512064">
              <a:spcBef>
                <a:spcPts val="0"/>
              </a:spcBef>
              <a:buNone/>
            </a:pPr>
            <a:r>
              <a:rPr lang="en-US" sz="2800" dirty="0">
                <a:solidFill>
                  <a:srgbClr val="00B0F0"/>
                </a:solidFill>
              </a:rPr>
              <a:t>	Three components of an action plan include a timeline, a budget, and metrics.</a:t>
            </a:r>
          </a:p>
        </p:txBody>
      </p:sp>
      <p:sp>
        <p:nvSpPr>
          <p:cNvPr id="3" name="Title 2"/>
          <p:cNvSpPr>
            <a:spLocks noGrp="1"/>
          </p:cNvSpPr>
          <p:nvPr>
            <p:ph type="title"/>
          </p:nvPr>
        </p:nvSpPr>
        <p:spPr>
          <a:xfrm>
            <a:off x="609599" y="457200"/>
            <a:ext cx="8232843" cy="990600"/>
          </a:xfrm>
        </p:spPr>
        <p:txBody>
          <a:bodyPr/>
          <a:lstStyle/>
          <a:p>
            <a:r>
              <a:rPr lang="en-US" dirty="0"/>
              <a:t>Section 2.2 Review (Continued)</a:t>
            </a:r>
          </a:p>
        </p:txBody>
      </p:sp>
    </p:spTree>
    <p:extLst>
      <p:ext uri="{BB962C8B-B14F-4D97-AF65-F5344CB8AC3E}">
        <p14:creationId xmlns:p14="http://schemas.microsoft.com/office/powerpoint/2010/main" val="35630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a:t>
            </a:r>
          </a:p>
        </p:txBody>
      </p:sp>
      <p:sp>
        <p:nvSpPr>
          <p:cNvPr id="3" name="Content Placeholder 2"/>
          <p:cNvSpPr>
            <a:spLocks noGrp="1"/>
          </p:cNvSpPr>
          <p:nvPr>
            <p:ph idx="1"/>
          </p:nvPr>
        </p:nvSpPr>
        <p:spPr/>
        <p:txBody>
          <a:bodyPr/>
          <a:lstStyle/>
          <a:p>
            <a:pPr marL="0" indent="0">
              <a:buNone/>
            </a:pPr>
            <a:r>
              <a:rPr lang="en-US" dirty="0"/>
              <a:t>Why does a business need a marketing plan? </a:t>
            </a:r>
          </a:p>
        </p:txBody>
      </p:sp>
    </p:spTree>
    <p:extLst>
      <p:ext uri="{BB962C8B-B14F-4D97-AF65-F5344CB8AC3E}">
        <p14:creationId xmlns:p14="http://schemas.microsoft.com/office/powerpoint/2010/main" val="370917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a:t>
            </a:r>
          </a:p>
        </p:txBody>
      </p:sp>
      <p:sp>
        <p:nvSpPr>
          <p:cNvPr id="3" name="Content Placeholder 2"/>
          <p:cNvSpPr>
            <a:spLocks noGrp="1"/>
          </p:cNvSpPr>
          <p:nvPr>
            <p:ph idx="1"/>
          </p:nvPr>
        </p:nvSpPr>
        <p:spPr/>
        <p:txBody>
          <a:bodyPr/>
          <a:lstStyle/>
          <a:p>
            <a:r>
              <a:rPr lang="en-US" dirty="0"/>
              <a:t>A </a:t>
            </a:r>
            <a:r>
              <a:rPr lang="en-US" b="1" dirty="0"/>
              <a:t>marketing plan </a:t>
            </a:r>
            <a:r>
              <a:rPr lang="en-US" dirty="0"/>
              <a:t>is a document describing business and marketing goals and the strategies and tactics that will be used to achieve them</a:t>
            </a:r>
          </a:p>
          <a:p>
            <a:pPr lvl="1"/>
            <a:r>
              <a:rPr lang="en-US" dirty="0"/>
              <a:t>Marketing goals are </a:t>
            </a:r>
            <a:r>
              <a:rPr lang="en-US" i="1" dirty="0"/>
              <a:t>where</a:t>
            </a:r>
            <a:r>
              <a:rPr lang="en-US" dirty="0"/>
              <a:t> you plan to travel</a:t>
            </a:r>
          </a:p>
          <a:p>
            <a:pPr lvl="1"/>
            <a:r>
              <a:rPr lang="en-US" dirty="0"/>
              <a:t>Marketing strategies are </a:t>
            </a:r>
            <a:r>
              <a:rPr lang="en-US" i="1" dirty="0"/>
              <a:t>how</a:t>
            </a:r>
            <a:r>
              <a:rPr lang="en-US" dirty="0"/>
              <a:t> to get to the destination</a:t>
            </a:r>
          </a:p>
          <a:p>
            <a:pPr lvl="1"/>
            <a:r>
              <a:rPr lang="en-US" dirty="0"/>
              <a:t>Marketing tactics are the specific </a:t>
            </a:r>
            <a:r>
              <a:rPr lang="en-US" i="1" dirty="0"/>
              <a:t>paths</a:t>
            </a:r>
            <a:r>
              <a:rPr lang="en-US" dirty="0"/>
              <a:t> taken to reach the final destination</a:t>
            </a:r>
          </a:p>
          <a:p>
            <a:endParaRPr lang="en-US" dirty="0"/>
          </a:p>
        </p:txBody>
      </p:sp>
    </p:spTree>
    <p:extLst>
      <p:ext uri="{BB962C8B-B14F-4D97-AF65-F5344CB8AC3E}">
        <p14:creationId xmlns:p14="http://schemas.microsoft.com/office/powerpoint/2010/main" val="209545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 (Continued)</a:t>
            </a:r>
          </a:p>
        </p:txBody>
      </p:sp>
      <p:sp>
        <p:nvSpPr>
          <p:cNvPr id="3" name="Content Placeholder 2"/>
          <p:cNvSpPr>
            <a:spLocks noGrp="1"/>
          </p:cNvSpPr>
          <p:nvPr>
            <p:ph idx="1"/>
          </p:nvPr>
        </p:nvSpPr>
        <p:spPr/>
        <p:txBody>
          <a:bodyPr/>
          <a:lstStyle/>
          <a:p>
            <a:r>
              <a:rPr lang="en-US" dirty="0"/>
              <a:t>The market planning function is responsible for creating an actionable marketing plan</a:t>
            </a:r>
          </a:p>
          <a:p>
            <a:pPr lvl="1"/>
            <a:r>
              <a:rPr lang="en-US" dirty="0"/>
              <a:t>Takes time and research</a:t>
            </a:r>
          </a:p>
          <a:p>
            <a:pPr lvl="1"/>
            <a:r>
              <a:rPr lang="en-US" dirty="0"/>
              <a:t>Resources should be documented in a </a:t>
            </a:r>
            <a:r>
              <a:rPr lang="en-US" i="1" dirty="0"/>
              <a:t>bibliography</a:t>
            </a:r>
            <a:endParaRPr lang="en-US" dirty="0"/>
          </a:p>
          <a:p>
            <a:pPr lvl="1"/>
            <a:r>
              <a:rPr lang="en-US" dirty="0"/>
              <a:t>Marketing plans are usually written a year in advance of being implemented</a:t>
            </a:r>
          </a:p>
          <a:p>
            <a:pPr lvl="1"/>
            <a:r>
              <a:rPr lang="en-US" dirty="0"/>
              <a:t>Marketing plans are read by company executives; shareholders; and select members of the sales, marketing, and product development teams</a:t>
            </a:r>
          </a:p>
          <a:p>
            <a:endParaRPr lang="en-US" dirty="0"/>
          </a:p>
          <a:p>
            <a:endParaRPr lang="en-US" dirty="0"/>
          </a:p>
        </p:txBody>
      </p:sp>
    </p:spTree>
    <p:extLst>
      <p:ext uri="{BB962C8B-B14F-4D97-AF65-F5344CB8AC3E}">
        <p14:creationId xmlns:p14="http://schemas.microsoft.com/office/powerpoint/2010/main" val="209545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 (Continued)</a:t>
            </a:r>
          </a:p>
        </p:txBody>
      </p:sp>
      <p:sp>
        <p:nvSpPr>
          <p:cNvPr id="3" name="Content Placeholder 2"/>
          <p:cNvSpPr>
            <a:spLocks noGrp="1"/>
          </p:cNvSpPr>
          <p:nvPr>
            <p:ph idx="1"/>
          </p:nvPr>
        </p:nvSpPr>
        <p:spPr>
          <a:xfrm>
            <a:off x="914400" y="1724635"/>
            <a:ext cx="7441660" cy="4638472"/>
          </a:xfrm>
          <a:solidFill>
            <a:schemeClr val="accent1">
              <a:lumMod val="20000"/>
              <a:lumOff val="80000"/>
            </a:schemeClr>
          </a:solidFill>
          <a:ln w="6350"/>
        </p:spPr>
        <p:style>
          <a:lnRef idx="1">
            <a:schemeClr val="accent1"/>
          </a:lnRef>
          <a:fillRef idx="2">
            <a:schemeClr val="accent1"/>
          </a:fillRef>
          <a:effectRef idx="1">
            <a:schemeClr val="accent1"/>
          </a:effectRef>
          <a:fontRef idx="minor">
            <a:schemeClr val="dk1"/>
          </a:fontRef>
        </p:style>
        <p:txBody>
          <a:bodyPr numCol="2"/>
          <a:lstStyle/>
          <a:p>
            <a:pPr>
              <a:buNone/>
            </a:pPr>
            <a:r>
              <a:rPr lang="en-US" sz="1500" dirty="0"/>
              <a:t>Title Page</a:t>
            </a:r>
          </a:p>
          <a:p>
            <a:pPr>
              <a:buNone/>
            </a:pPr>
            <a:r>
              <a:rPr lang="en-US" sz="1500" dirty="0"/>
              <a:t>Table of Contents</a:t>
            </a:r>
          </a:p>
          <a:p>
            <a:pPr marL="400050" indent="-400050">
              <a:buFont typeface="+mj-lt"/>
              <a:buAutoNum type="romanUcPeriod"/>
            </a:pPr>
            <a:r>
              <a:rPr lang="en-US" sz="1500" dirty="0"/>
              <a:t>Executive Summary</a:t>
            </a:r>
          </a:p>
          <a:p>
            <a:pPr marL="400050" indent="-400050">
              <a:buFont typeface="+mj-lt"/>
              <a:buAutoNum type="romanUcPeriod"/>
            </a:pPr>
            <a:r>
              <a:rPr lang="en-US" sz="1500" dirty="0"/>
              <a:t>Business Description</a:t>
            </a:r>
          </a:p>
          <a:p>
            <a:pPr marL="800100" lvl="1" indent="-400050">
              <a:buFont typeface="+mj-lt"/>
              <a:buAutoNum type="alphaUcPeriod"/>
            </a:pPr>
            <a:r>
              <a:rPr lang="en-US" sz="1500" dirty="0"/>
              <a:t>	Overview</a:t>
            </a:r>
          </a:p>
          <a:p>
            <a:pPr marL="800100" lvl="1" indent="-400050">
              <a:buFont typeface="+mj-lt"/>
              <a:buAutoNum type="alphaUcPeriod"/>
            </a:pPr>
            <a:r>
              <a:rPr lang="en-US" sz="1500" dirty="0"/>
              <a:t>	Vision Statement</a:t>
            </a:r>
          </a:p>
          <a:p>
            <a:pPr marL="800100" lvl="1" indent="-400050">
              <a:buFont typeface="+mj-lt"/>
              <a:buAutoNum type="alphaUcPeriod"/>
            </a:pPr>
            <a:r>
              <a:rPr lang="en-US" sz="1500" dirty="0"/>
              <a:t>	Mission Statement</a:t>
            </a:r>
          </a:p>
          <a:p>
            <a:pPr marL="800100" lvl="1" indent="-400050">
              <a:buFont typeface="+mj-lt"/>
              <a:buAutoNum type="alphaUcPeriod"/>
            </a:pPr>
            <a:r>
              <a:rPr lang="en-US" sz="1500" dirty="0"/>
              <a:t>	Company Goals</a:t>
            </a:r>
          </a:p>
          <a:p>
            <a:pPr marL="400050" indent="-400050">
              <a:buFont typeface="+mj-lt"/>
              <a:buAutoNum type="romanUcPeriod"/>
            </a:pPr>
            <a:r>
              <a:rPr lang="en-US" sz="1500" dirty="0"/>
              <a:t>Market Analysis</a:t>
            </a:r>
          </a:p>
          <a:p>
            <a:pPr marL="800100" lvl="1" indent="-400050">
              <a:buFont typeface="+mj-lt"/>
              <a:buAutoNum type="alphaUcPeriod"/>
            </a:pPr>
            <a:r>
              <a:rPr lang="en-US" sz="1500" dirty="0"/>
              <a:t>	SWOT Analysis</a:t>
            </a:r>
          </a:p>
          <a:p>
            <a:pPr marL="800100" lvl="1" indent="-400050">
              <a:buFont typeface="+mj-lt"/>
              <a:buAutoNum type="alphaUcPeriod"/>
            </a:pPr>
            <a:r>
              <a:rPr lang="en-US" sz="1500" dirty="0"/>
              <a:t>	Environmental Scan (PEST                     Analysis)</a:t>
            </a:r>
          </a:p>
          <a:p>
            <a:pPr marL="800100" lvl="1" indent="-400050">
              <a:buFont typeface="+mj-lt"/>
              <a:buAutoNum type="alphaUcPeriod"/>
            </a:pPr>
            <a:r>
              <a:rPr lang="en-US" sz="1500" dirty="0"/>
              <a:t>	Competitive Analysis</a:t>
            </a:r>
          </a:p>
          <a:p>
            <a:pPr marL="400050" indent="-400050">
              <a:buFont typeface="+mj-lt"/>
              <a:buAutoNum type="romanUcPeriod"/>
            </a:pPr>
            <a:r>
              <a:rPr lang="en-US" sz="1500" dirty="0"/>
              <a:t>IV.	Sales Analysis</a:t>
            </a:r>
          </a:p>
          <a:p>
            <a:pPr>
              <a:buNone/>
            </a:pPr>
            <a:r>
              <a:rPr lang="en-US" sz="1500" dirty="0"/>
              <a:t>	A.	Sales History and Projection</a:t>
            </a:r>
          </a:p>
          <a:p>
            <a:pPr>
              <a:buNone/>
            </a:pPr>
            <a:r>
              <a:rPr lang="en-US" sz="1500" dirty="0"/>
              <a:t>	B.	Best Opportunities</a:t>
            </a:r>
          </a:p>
          <a:p>
            <a:pPr>
              <a:buNone/>
            </a:pPr>
            <a:r>
              <a:rPr lang="en-US" sz="1500" dirty="0"/>
              <a:t>	C.	Sales Goals</a:t>
            </a:r>
          </a:p>
          <a:p>
            <a:pPr marL="400050" indent="-400050">
              <a:buFont typeface="+mj-lt"/>
              <a:buAutoNum type="romanUcPeriod" startAt="5"/>
            </a:pPr>
            <a:r>
              <a:rPr lang="en-US" sz="1500" dirty="0"/>
              <a:t>Marketing Strategies</a:t>
            </a:r>
          </a:p>
          <a:p>
            <a:pPr marL="800100" lvl="1" indent="-342900">
              <a:buFont typeface="+mj-lt"/>
              <a:buAutoNum type="alphaUcPeriod"/>
            </a:pPr>
            <a:r>
              <a:rPr lang="en-US" sz="1500" dirty="0"/>
              <a:t>	Marketing Goals</a:t>
            </a:r>
          </a:p>
          <a:p>
            <a:pPr marL="800100" lvl="1" indent="-342900">
              <a:buFont typeface="+mj-lt"/>
              <a:buAutoNum type="alphaUcPeriod"/>
            </a:pPr>
            <a:r>
              <a:rPr lang="en-US" sz="1500" dirty="0"/>
              <a:t>	Target Market</a:t>
            </a:r>
          </a:p>
          <a:p>
            <a:pPr marL="800100" lvl="1" indent="-342900">
              <a:buFont typeface="+mj-lt"/>
              <a:buAutoNum type="alphaUcPeriod"/>
            </a:pPr>
            <a:r>
              <a:rPr lang="en-US" sz="1500" dirty="0"/>
              <a:t>	Marketing Mix</a:t>
            </a:r>
          </a:p>
          <a:p>
            <a:pPr marL="1200150" lvl="2" indent="-342900">
              <a:buFont typeface="+mj-lt"/>
              <a:buAutoNum type="arabicPeriod"/>
            </a:pPr>
            <a:r>
              <a:rPr lang="en-US" sz="1500" dirty="0"/>
              <a:t>Product Strategies</a:t>
            </a:r>
          </a:p>
          <a:p>
            <a:pPr marL="1200150" lvl="2" indent="-342900">
              <a:buFont typeface="+mj-lt"/>
              <a:buAutoNum type="arabicPeriod"/>
            </a:pPr>
            <a:r>
              <a:rPr lang="en-US" sz="1500" dirty="0"/>
              <a:t>Price Strategies</a:t>
            </a:r>
          </a:p>
          <a:p>
            <a:pPr marL="1200150" lvl="2" indent="-342900">
              <a:buFont typeface="+mj-lt"/>
              <a:buAutoNum type="arabicPeriod"/>
            </a:pPr>
            <a:r>
              <a:rPr lang="en-US" sz="1500" dirty="0"/>
              <a:t>Place Strategies</a:t>
            </a:r>
          </a:p>
          <a:p>
            <a:pPr marL="1200150" lvl="2" indent="-342900">
              <a:buFont typeface="+mj-lt"/>
              <a:buAutoNum type="arabicPeriod"/>
            </a:pPr>
            <a:r>
              <a:rPr lang="en-US" sz="1500" dirty="0"/>
              <a:t>Promotion Strategies</a:t>
            </a:r>
          </a:p>
          <a:p>
            <a:pPr marL="800100" lvl="1" indent="-342900">
              <a:buFont typeface="+mj-lt"/>
              <a:buAutoNum type="alphaUcPeriod"/>
            </a:pPr>
            <a:r>
              <a:rPr lang="en-US" sz="1500" dirty="0"/>
              <a:t>	Product Positioning</a:t>
            </a:r>
          </a:p>
          <a:p>
            <a:pPr marL="400050" indent="-400050">
              <a:buFont typeface="+mj-lt"/>
              <a:buAutoNum type="romanUcPeriod" startAt="6"/>
            </a:pPr>
            <a:r>
              <a:rPr lang="en-US" sz="1500" dirty="0"/>
              <a:t>Action Plan</a:t>
            </a:r>
          </a:p>
          <a:p>
            <a:pPr marL="800100" lvl="1" indent="-400050">
              <a:buFont typeface="+mj-lt"/>
              <a:buAutoNum type="alphaUcPeriod"/>
            </a:pPr>
            <a:r>
              <a:rPr lang="en-US" sz="1500" dirty="0"/>
              <a:t>	Timeline                                                            </a:t>
            </a:r>
          </a:p>
          <a:p>
            <a:pPr marL="800100" lvl="1" indent="-400050">
              <a:buFont typeface="+mj-lt"/>
              <a:buAutoNum type="alphaUcPeriod"/>
            </a:pPr>
            <a:r>
              <a:rPr lang="en-US" sz="1500" dirty="0"/>
              <a:t>	Budget</a:t>
            </a:r>
          </a:p>
          <a:p>
            <a:pPr marL="800100" lvl="1" indent="-400050">
              <a:buFont typeface="+mj-lt"/>
              <a:buAutoNum type="alphaUcPeriod"/>
            </a:pPr>
            <a:r>
              <a:rPr lang="en-US" sz="1500" dirty="0"/>
              <a:t>	Metrics</a:t>
            </a:r>
          </a:p>
          <a:p>
            <a:pPr marL="400050" indent="-400050">
              <a:buFont typeface="+mj-lt"/>
              <a:buAutoNum type="romanUcPeriod" startAt="7"/>
            </a:pPr>
            <a:r>
              <a:rPr lang="en-US" sz="1500" dirty="0"/>
              <a:t>Bibliography</a:t>
            </a:r>
          </a:p>
          <a:p>
            <a:pPr marL="400050" indent="-400050">
              <a:buFont typeface="+mj-lt"/>
              <a:buAutoNum type="romanUcPeriod" startAt="7"/>
            </a:pPr>
            <a:r>
              <a:rPr lang="en-US" sz="1500" dirty="0"/>
              <a:t>Appendices</a:t>
            </a:r>
          </a:p>
          <a:p>
            <a:pPr>
              <a:buNone/>
            </a:pPr>
            <a:endParaRPr lang="en-US" sz="1600" dirty="0"/>
          </a:p>
        </p:txBody>
      </p:sp>
      <p:sp>
        <p:nvSpPr>
          <p:cNvPr id="4" name="TextBox 3"/>
          <p:cNvSpPr txBox="1"/>
          <p:nvPr/>
        </p:nvSpPr>
        <p:spPr>
          <a:xfrm>
            <a:off x="5286375" y="6344057"/>
            <a:ext cx="3295650" cy="246221"/>
          </a:xfrm>
          <a:prstGeom prst="rect">
            <a:avLst/>
          </a:prstGeom>
          <a:noFill/>
        </p:spPr>
        <p:txBody>
          <a:bodyPr wrap="square" rtlCol="0">
            <a:spAutoFit/>
          </a:bodyPr>
          <a:lstStyle/>
          <a:p>
            <a:r>
              <a:rPr lang="en-US" sz="1000" dirty="0">
                <a:latin typeface="Helvetica" panose="020B0604020202020204" pitchFamily="34" charset="0"/>
                <a:cs typeface="Helvetica" panose="020B0604020202020204" pitchFamily="34" charset="0"/>
              </a:rPr>
              <a:t>	             Goodheart-Willcox Publisher</a:t>
            </a:r>
          </a:p>
        </p:txBody>
      </p:sp>
    </p:spTree>
    <p:extLst>
      <p:ext uri="{BB962C8B-B14F-4D97-AF65-F5344CB8AC3E}">
        <p14:creationId xmlns:p14="http://schemas.microsoft.com/office/powerpoint/2010/main" val="2095455782"/>
      </p:ext>
    </p:extLst>
  </p:cSld>
  <p:clrMapOvr>
    <a:masterClrMapping/>
  </p:clrMapOvr>
</p:sld>
</file>

<file path=ppt/theme/theme1.xml><?xml version="1.0" encoding="utf-8"?>
<a:theme xmlns:a="http://schemas.openxmlformats.org/drawingml/2006/main" name="Title Slide">
  <a:themeElements>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fontScheme name="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0066FF"/>
        </a:folHlink>
      </a:clrScheme>
      <a:clrMap bg1="lt1" tx1="dk1" bg2="lt2" tx2="dk2" accent1="accent1" accent2="accent2" accent3="accent3" accent4="accent4" accent5="accent5" accent6="accent6" hlink="hlink" folHlink="folHlink"/>
    </a:extraClrScheme>
    <a:extraClrScheme>
      <a:clrScheme name="Title Slid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3399FF"/>
        </a:folHlink>
      </a:clrScheme>
      <a:clrMap bg1="lt1" tx1="dk1" bg2="lt2" tx2="dk2" accent1="accent1" accent2="accent2" accent3="accent3" accent4="accent4" accent5="accent5" accent6="accent6" hlink="hlink" folHlink="folHlink"/>
    </a:extraClrScheme>
    <a:extraClrScheme>
      <a:clrScheme name="Title Slide 15">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ey Ter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ssential Ques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md2019</Template>
  <TotalTime>0</TotalTime>
  <Words>1774</Words>
  <Application>Microsoft Office PowerPoint</Application>
  <PresentationFormat>On-screen Show (4:3)</PresentationFormat>
  <Paragraphs>276</Paragraphs>
  <Slides>53</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53</vt:i4>
      </vt:variant>
    </vt:vector>
  </HeadingPairs>
  <TitlesOfParts>
    <vt:vector size="68" baseType="lpstr">
      <vt:lpstr>Trebuchet MS</vt:lpstr>
      <vt:lpstr>Palatino Linotype</vt:lpstr>
      <vt:lpstr>Verdana</vt:lpstr>
      <vt:lpstr>Tahoma</vt:lpstr>
      <vt:lpstr>Arial</vt:lpstr>
      <vt:lpstr>Helvetica</vt:lpstr>
      <vt:lpstr>Calibri</vt:lpstr>
      <vt:lpstr>Title Slide</vt:lpstr>
      <vt:lpstr>4_Custom Design</vt:lpstr>
      <vt:lpstr>Section</vt:lpstr>
      <vt:lpstr>Objectives</vt:lpstr>
      <vt:lpstr>Key Terms</vt:lpstr>
      <vt:lpstr>Content</vt:lpstr>
      <vt:lpstr>Essential Question</vt:lpstr>
      <vt:lpstr>Review</vt:lpstr>
      <vt:lpstr>PowerPoint Presentation</vt:lpstr>
      <vt:lpstr>PowerPoint Presentation</vt:lpstr>
      <vt:lpstr>Section 2.1</vt:lpstr>
      <vt:lpstr>Learning Objectives</vt:lpstr>
      <vt:lpstr>Key Terms</vt:lpstr>
      <vt:lpstr>Essential Question</vt:lpstr>
      <vt:lpstr>Marketing Plan</vt:lpstr>
      <vt:lpstr>Marketing Plan (Continued)</vt:lpstr>
      <vt:lpstr>Marketing Plan (Continued)</vt:lpstr>
      <vt:lpstr>Situation Analysis</vt:lpstr>
      <vt:lpstr>Situation Analysis (Continued)</vt:lpstr>
      <vt:lpstr>Situation Analysis (Continued)</vt:lpstr>
      <vt:lpstr>Situation Analysis (Continued)</vt:lpstr>
      <vt:lpstr>Situation Analysis (Continued)</vt:lpstr>
      <vt:lpstr>Situation Analysis (Continued)</vt:lpstr>
      <vt:lpstr>Target Market</vt:lpstr>
      <vt:lpstr>Target Market (Continued)</vt:lpstr>
      <vt:lpstr>Target Market (Continued)</vt:lpstr>
      <vt:lpstr>Competitive Analysis</vt:lpstr>
      <vt:lpstr>Competitive Analysis (Continued)</vt:lpstr>
      <vt:lpstr>Section 2.1 Review </vt:lpstr>
      <vt:lpstr>Section 2.1 Review (Continued) </vt:lpstr>
      <vt:lpstr>Section 2.1 Review (Continued) </vt:lpstr>
      <vt:lpstr>Section 2.1 Review (Continued) </vt:lpstr>
      <vt:lpstr>Section 2.2</vt:lpstr>
      <vt:lpstr>Learning Objectives</vt:lpstr>
      <vt:lpstr>Key Terms</vt:lpstr>
      <vt:lpstr>Essential Question</vt:lpstr>
      <vt:lpstr>Opening Section </vt:lpstr>
      <vt:lpstr>Opening Section (Continued) </vt:lpstr>
      <vt:lpstr>Opening Section (Continued) </vt:lpstr>
      <vt:lpstr>Opening Section (Continued) </vt:lpstr>
      <vt:lpstr>Analysis Section </vt:lpstr>
      <vt:lpstr>Analysis Section (Continued)</vt:lpstr>
      <vt:lpstr>Analysis Section (Continued) </vt:lpstr>
      <vt:lpstr>Analysis Section (Continued) </vt:lpstr>
      <vt:lpstr>Analysis Section (Continued) </vt:lpstr>
      <vt:lpstr>Analysis Section (Continued) </vt:lpstr>
      <vt:lpstr>Analysis Section (Continued) </vt:lpstr>
      <vt:lpstr>Marketing Strategies Section</vt:lpstr>
      <vt:lpstr>Marketing Strategies Section (Continued) </vt:lpstr>
      <vt:lpstr>Marketing Strategies Section (Continued)</vt:lpstr>
      <vt:lpstr>Marketing Strategies Section (Continued)</vt:lpstr>
      <vt:lpstr>Marketing Strategies Section (Continued)</vt:lpstr>
      <vt:lpstr>Marketing Strategies Section (Continued)</vt:lpstr>
      <vt:lpstr>Action Plan Section </vt:lpstr>
      <vt:lpstr>Action Plan Section (Continued)</vt:lpstr>
      <vt:lpstr>Action Plan Section (Continued)</vt:lpstr>
      <vt:lpstr>Action Plan Section (Continued)</vt:lpstr>
      <vt:lpstr>Section 2.2 Review</vt:lpstr>
      <vt:lpstr>Section 2.2 Review (Continued) </vt:lpstr>
      <vt:lpstr>Section 2.2 Review (Continued)</vt:lpstr>
      <vt:lpstr>Section 2.2 Review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2017-11-08T21:47:04Z</dcterms:created>
  <dcterms:modified xsi:type="dcterms:W3CDTF">2019-08-14T21:53:35Z</dcterms:modified>
</cp:coreProperties>
</file>