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1" r:id="rId17"/>
    <p:sldId id="282" r:id="rId18"/>
    <p:sldId id="283" r:id="rId19"/>
    <p:sldId id="284" r:id="rId20"/>
    <p:sldId id="285" r:id="rId21"/>
    <p:sldId id="302" r:id="rId22"/>
    <p:sldId id="286" r:id="rId23"/>
    <p:sldId id="287" r:id="rId24"/>
    <p:sldId id="303" r:id="rId25"/>
    <p:sldId id="304" r:id="rId26"/>
    <p:sldId id="288" r:id="rId27"/>
    <p:sldId id="264" r:id="rId28"/>
    <p:sldId id="289" r:id="rId29"/>
    <p:sldId id="305" r:id="rId30"/>
    <p:sldId id="290" r:id="rId31"/>
    <p:sldId id="291" r:id="rId32"/>
    <p:sldId id="265" r:id="rId33"/>
    <p:sldId id="266" r:id="rId34"/>
    <p:sldId id="268" r:id="rId35"/>
    <p:sldId id="267" r:id="rId36"/>
    <p:sldId id="270" r:id="rId37"/>
    <p:sldId id="271" r:id="rId38"/>
    <p:sldId id="272" r:id="rId39"/>
    <p:sldId id="273" r:id="rId40"/>
    <p:sldId id="274" r:id="rId41"/>
    <p:sldId id="295" r:id="rId42"/>
    <p:sldId id="292" r:id="rId43"/>
    <p:sldId id="293" r:id="rId44"/>
    <p:sldId id="294" r:id="rId45"/>
    <p:sldId id="296" r:id="rId46"/>
    <p:sldId id="297" r:id="rId47"/>
    <p:sldId id="307" r:id="rId48"/>
    <p:sldId id="298" r:id="rId49"/>
    <p:sldId id="308" r:id="rId50"/>
    <p:sldId id="275" r:id="rId51"/>
    <p:sldId id="299" r:id="rId52"/>
    <p:sldId id="309" r:id="rId53"/>
    <p:sldId id="310" r:id="rId54"/>
    <p:sldId id="312" r:id="rId55"/>
    <p:sldId id="300" r:id="rId56"/>
    <p:sldId id="301" r:id="rId57"/>
    <p:sldId id="276" r:id="rId58"/>
    <p:sldId id="278" r:id="rId59"/>
    <p:sldId id="280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Helvetica" panose="020B0604020202020204" pitchFamily="34" charset="0"/>
      <p:regular r:id="rId65"/>
      <p:bold r:id="rId66"/>
      <p:italic r:id="rId67"/>
      <p:boldItalic r:id="rId68"/>
    </p:embeddedFont>
    <p:embeddedFont>
      <p:font typeface="Palatino Linotype" panose="02040502050505030304" pitchFamily="18" charset="0"/>
      <p:regular r:id="rId69"/>
      <p:bold r:id="rId70"/>
      <p:italic r:id="rId71"/>
      <p:boldItalic r:id="rId72"/>
    </p:embeddedFont>
    <p:embeddedFont>
      <p:font typeface="Tahoma" panose="020B0604030504040204" pitchFamily="34" charset="0"/>
      <p:regular r:id="rId73"/>
      <p:bold r:id="rId74"/>
    </p:embeddedFont>
    <p:embeddedFont>
      <p:font typeface="Trebuchet MS" panose="020B0603020202020204" pitchFamily="34" charset="0"/>
      <p:regular r:id="rId75"/>
      <p:bold r:id="rId76"/>
      <p:italic r:id="rId77"/>
      <p:boldItalic r:id="rId78"/>
    </p:embeddedFont>
    <p:embeddedFont>
      <p:font typeface="Verdana" panose="020B0604030504040204" pitchFamily="34" charset="0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font" Target="fonts/font16.fntdata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6.fntdata"/><Relationship Id="rId74" Type="http://schemas.openxmlformats.org/officeDocument/2006/relationships/font" Target="fonts/font14.fntdata"/><Relationship Id="rId79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82" Type="http://schemas.openxmlformats.org/officeDocument/2006/relationships/font" Target="fonts/font22.fntdata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font" Target="fonts/font17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2.fntdata"/><Relationship Id="rId80" Type="http://schemas.openxmlformats.org/officeDocument/2006/relationships/font" Target="fonts/font20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font" Target="fonts/font15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font" Target="fonts/font18.fntdata"/><Relationship Id="rId81" Type="http://schemas.openxmlformats.org/officeDocument/2006/relationships/font" Target="fonts/font21.fntdata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763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56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06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73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41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0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45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87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075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63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3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31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5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67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50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15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16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4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4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183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6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047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4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769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486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730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537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020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254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22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75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69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369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4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9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624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7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5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2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599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2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3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43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1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70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89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8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12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9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47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6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0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106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275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7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4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9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7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25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99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50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525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1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8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1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99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1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28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2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3243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9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43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34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3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71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90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37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5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492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6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75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7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4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8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40157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1343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92762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7846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5" y="6623054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6949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/>
              <a:t>Land </a:t>
            </a:r>
            <a:r>
              <a:rPr lang="en-US" sz="2525" dirty="0"/>
              <a:t>includes all of a nation’s natural resources </a:t>
            </a:r>
          </a:p>
          <a:p>
            <a:r>
              <a:rPr lang="en-US" sz="2525" i="1" dirty="0"/>
              <a:t>Natural resources </a:t>
            </a:r>
            <a:r>
              <a:rPr lang="en-US" sz="2525" dirty="0"/>
              <a:t>are raw materials found in nature </a:t>
            </a:r>
          </a:p>
          <a:p>
            <a:pPr lvl="1"/>
            <a:r>
              <a:rPr lang="en-US" sz="2450" dirty="0"/>
              <a:t>Examples</a:t>
            </a:r>
          </a:p>
          <a:p>
            <a:pPr lvl="2"/>
            <a:r>
              <a:rPr lang="en-US" sz="2375" dirty="0"/>
              <a:t>Soil </a:t>
            </a:r>
          </a:p>
          <a:p>
            <a:pPr lvl="2"/>
            <a:r>
              <a:rPr lang="en-US" sz="2375" dirty="0"/>
              <a:t>Water </a:t>
            </a:r>
          </a:p>
          <a:p>
            <a:pPr lvl="2"/>
            <a:r>
              <a:rPr lang="en-US" sz="2375" dirty="0"/>
              <a:t>Minerals</a:t>
            </a:r>
          </a:p>
          <a:p>
            <a:pPr lvl="2"/>
            <a:r>
              <a:rPr lang="en-US" sz="2375" dirty="0"/>
              <a:t>Plants </a:t>
            </a:r>
          </a:p>
          <a:p>
            <a:pPr lvl="2"/>
            <a:r>
              <a:rPr lang="en-US" sz="2375" dirty="0"/>
              <a:t>Animals</a:t>
            </a:r>
          </a:p>
          <a:p>
            <a:pPr lvl="1"/>
            <a:r>
              <a:rPr lang="en-US" sz="2450" dirty="0"/>
              <a:t>Natures resources are not equally distributed among nations  </a:t>
            </a:r>
          </a:p>
          <a:p>
            <a:pPr lvl="1"/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89185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Labor</a:t>
            </a:r>
            <a:r>
              <a:rPr lang="en-US" sz="2600" dirty="0"/>
              <a:t> is the work performed by people in businesses</a:t>
            </a:r>
          </a:p>
          <a:p>
            <a:pPr lvl="1"/>
            <a:r>
              <a:rPr lang="en-US" sz="2525" dirty="0"/>
              <a:t>Also called </a:t>
            </a:r>
            <a:r>
              <a:rPr lang="en-US" sz="2525" i="1" dirty="0"/>
              <a:t>human resources </a:t>
            </a:r>
          </a:p>
          <a:p>
            <a:pPr lvl="1"/>
            <a:r>
              <a:rPr lang="en-US" sz="2525" b="1" dirty="0"/>
              <a:t>Productivity </a:t>
            </a:r>
            <a:r>
              <a:rPr lang="en-US" sz="2525" dirty="0"/>
              <a:t>is the amount of work a person can do in a specific amount of time, usually an hour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1413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Capital</a:t>
            </a:r>
            <a:r>
              <a:rPr lang="en-US" sz="2600" dirty="0"/>
              <a:t> is all the tools and machinery used to produce goods or provide services </a:t>
            </a:r>
          </a:p>
          <a:p>
            <a:pPr lvl="1"/>
            <a:r>
              <a:rPr lang="en-US" sz="2525" b="1" dirty="0"/>
              <a:t>Capital goods </a:t>
            </a:r>
            <a:r>
              <a:rPr lang="en-US" sz="2525" dirty="0"/>
              <a:t>are those products businesses use to produce other goods</a:t>
            </a:r>
          </a:p>
          <a:p>
            <a:pPr lvl="1"/>
            <a:r>
              <a:rPr lang="en-US" sz="2525" dirty="0"/>
              <a:t>Consumers do not buy capital goods; they buy final products</a:t>
            </a:r>
          </a:p>
        </p:txBody>
      </p:sp>
    </p:spTree>
    <p:extLst>
      <p:ext uri="{BB962C8B-B14F-4D97-AF65-F5344CB8AC3E}">
        <p14:creationId xmlns:p14="http://schemas.microsoft.com/office/powerpoint/2010/main" val="388462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/>
              <a:t>Infrastructure </a:t>
            </a:r>
            <a:r>
              <a:rPr lang="en-US" sz="2525" dirty="0"/>
              <a:t>consists of the transportation systems and utilities necessary in a modern economy </a:t>
            </a:r>
          </a:p>
          <a:p>
            <a:pPr lvl="1"/>
            <a:r>
              <a:rPr lang="en-US" sz="2450" dirty="0"/>
              <a:t>A form of capital</a:t>
            </a:r>
          </a:p>
          <a:p>
            <a:pPr lvl="1"/>
            <a:r>
              <a:rPr lang="en-US" sz="2450" dirty="0"/>
              <a:t>Usually large</a:t>
            </a:r>
          </a:p>
          <a:p>
            <a:pPr lvl="1"/>
            <a:r>
              <a:rPr lang="en-US" sz="2450" dirty="0"/>
              <a:t>Cannot be moved from place to place</a:t>
            </a:r>
          </a:p>
          <a:p>
            <a:pPr lvl="1"/>
            <a:r>
              <a:rPr lang="en-US" sz="2450" dirty="0"/>
              <a:t>Types of infrastructure</a:t>
            </a:r>
          </a:p>
          <a:p>
            <a:pPr lvl="2"/>
            <a:r>
              <a:rPr lang="en-US" sz="2375" dirty="0"/>
              <a:t>Transportation infrastructure</a:t>
            </a:r>
          </a:p>
          <a:p>
            <a:pPr lvl="2"/>
            <a:r>
              <a:rPr lang="en-US" sz="2375" dirty="0"/>
              <a:t>Utility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7386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/>
              <a:t>Transportation infrastructure </a:t>
            </a:r>
            <a:r>
              <a:rPr lang="en-US" sz="2525" dirty="0"/>
              <a:t>includes:</a:t>
            </a:r>
          </a:p>
          <a:p>
            <a:pPr lvl="1"/>
            <a:r>
              <a:rPr lang="en-US" sz="2450" dirty="0"/>
              <a:t>Highways</a:t>
            </a:r>
          </a:p>
          <a:p>
            <a:pPr lvl="1"/>
            <a:r>
              <a:rPr lang="en-US" sz="2450" dirty="0"/>
              <a:t>Bridges </a:t>
            </a:r>
          </a:p>
          <a:p>
            <a:pPr lvl="1"/>
            <a:r>
              <a:rPr lang="en-US" sz="2450" dirty="0"/>
              <a:t>Railroads</a:t>
            </a:r>
          </a:p>
          <a:p>
            <a:pPr lvl="1"/>
            <a:r>
              <a:rPr lang="en-US" sz="2450" dirty="0"/>
              <a:t>Public transportation</a:t>
            </a:r>
          </a:p>
          <a:p>
            <a:pPr lvl="1"/>
            <a:r>
              <a:rPr lang="en-US" sz="2450" dirty="0"/>
              <a:t>Seaports </a:t>
            </a:r>
          </a:p>
          <a:p>
            <a:pPr lvl="1"/>
            <a:r>
              <a:rPr lang="en-US" sz="2450" dirty="0"/>
              <a:t>Airports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1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30" i="1" dirty="0"/>
              <a:t>Utility infrastructure </a:t>
            </a:r>
            <a:r>
              <a:rPr lang="en-US" sz="2530" dirty="0"/>
              <a:t>includes:</a:t>
            </a:r>
          </a:p>
          <a:p>
            <a:pPr lvl="1"/>
            <a:r>
              <a:rPr lang="en-US" sz="2450" dirty="0"/>
              <a:t>Sanitation systems</a:t>
            </a:r>
          </a:p>
          <a:p>
            <a:pPr lvl="1"/>
            <a:r>
              <a:rPr lang="en-US" sz="2450" dirty="0"/>
              <a:t>Power plants</a:t>
            </a:r>
          </a:p>
          <a:p>
            <a:pPr lvl="1"/>
            <a:r>
              <a:rPr lang="en-US" sz="2450" dirty="0"/>
              <a:t>Water systems</a:t>
            </a:r>
          </a:p>
          <a:p>
            <a:pPr lvl="1"/>
            <a:r>
              <a:rPr lang="en-US" sz="2450" dirty="0"/>
              <a:t>Telecommunications services </a:t>
            </a:r>
          </a:p>
        </p:txBody>
      </p:sp>
    </p:spTree>
    <p:extLst>
      <p:ext uri="{BB962C8B-B14F-4D97-AF65-F5344CB8AC3E}">
        <p14:creationId xmlns:p14="http://schemas.microsoft.com/office/powerpoint/2010/main" val="245498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Technology</a:t>
            </a:r>
            <a:r>
              <a:rPr lang="en-US" sz="2600" dirty="0"/>
              <a:t> is the use of science to invent useful things or to solve problems</a:t>
            </a:r>
          </a:p>
          <a:p>
            <a:pPr lvl="1"/>
            <a:r>
              <a:rPr lang="en-US" sz="2525" dirty="0"/>
              <a:t>A form of capital</a:t>
            </a:r>
          </a:p>
          <a:p>
            <a:pPr lvl="1"/>
            <a:r>
              <a:rPr lang="en-US" sz="2525" dirty="0"/>
              <a:t>Early technology</a:t>
            </a:r>
          </a:p>
          <a:p>
            <a:pPr lvl="1"/>
            <a:r>
              <a:rPr lang="en-US" sz="2525" dirty="0"/>
              <a:t>Advanced technology</a:t>
            </a:r>
          </a:p>
        </p:txBody>
      </p:sp>
    </p:spTree>
    <p:extLst>
      <p:ext uri="{BB962C8B-B14F-4D97-AF65-F5344CB8AC3E}">
        <p14:creationId xmlns:p14="http://schemas.microsoft.com/office/powerpoint/2010/main" val="1561454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Early technology</a:t>
            </a:r>
          </a:p>
          <a:p>
            <a:pPr lvl="1"/>
            <a:r>
              <a:rPr lang="en-US" sz="2525" dirty="0"/>
              <a:t>Levers</a:t>
            </a:r>
          </a:p>
          <a:p>
            <a:pPr lvl="1"/>
            <a:r>
              <a:rPr lang="en-US" sz="2525" dirty="0"/>
              <a:t>Wedges</a:t>
            </a:r>
          </a:p>
          <a:p>
            <a:pPr lvl="1"/>
            <a:r>
              <a:rPr lang="en-US" sz="2525" dirty="0"/>
              <a:t>Inclined planes</a:t>
            </a:r>
          </a:p>
          <a:p>
            <a:pPr lvl="1"/>
            <a:r>
              <a:rPr lang="en-US" sz="2525" dirty="0"/>
              <a:t>Screws</a:t>
            </a:r>
          </a:p>
          <a:p>
            <a:pPr lvl="1"/>
            <a:r>
              <a:rPr lang="en-US" sz="2525" dirty="0"/>
              <a:t>Pulleys</a:t>
            </a:r>
          </a:p>
          <a:p>
            <a:pPr lvl="1"/>
            <a:r>
              <a:rPr lang="en-US" sz="2525" dirty="0"/>
              <a:t>Wheels and axles</a:t>
            </a:r>
          </a:p>
        </p:txBody>
      </p:sp>
    </p:spTree>
    <p:extLst>
      <p:ext uri="{BB962C8B-B14F-4D97-AF65-F5344CB8AC3E}">
        <p14:creationId xmlns:p14="http://schemas.microsoft.com/office/powerpoint/2010/main" val="304303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Advanced technology</a:t>
            </a:r>
          </a:p>
          <a:p>
            <a:pPr lvl="1"/>
            <a:r>
              <a:rPr lang="en-US" sz="2525" i="1" dirty="0"/>
              <a:t>Industrial technology</a:t>
            </a:r>
            <a:r>
              <a:rPr lang="en-US" sz="2525" dirty="0"/>
              <a:t> is powered by steam and fuel combustion</a:t>
            </a:r>
          </a:p>
          <a:p>
            <a:pPr lvl="2"/>
            <a:r>
              <a:rPr lang="en-US" sz="2450" dirty="0"/>
              <a:t>Automobiles</a:t>
            </a:r>
          </a:p>
          <a:p>
            <a:pPr lvl="2"/>
            <a:r>
              <a:rPr lang="en-US" sz="2450" dirty="0"/>
              <a:t>Jets</a:t>
            </a:r>
          </a:p>
          <a:p>
            <a:pPr lvl="2"/>
            <a:r>
              <a:rPr lang="en-US" sz="2450" dirty="0"/>
              <a:t>Factories</a:t>
            </a:r>
          </a:p>
          <a:p>
            <a:pPr lvl="1"/>
            <a:r>
              <a:rPr lang="en-US" sz="2525" i="1" dirty="0"/>
              <a:t>Digital technology</a:t>
            </a:r>
            <a:r>
              <a:rPr lang="en-US" sz="2525" dirty="0"/>
              <a:t> uses electricity to control data</a:t>
            </a:r>
          </a:p>
          <a:p>
            <a:pPr lvl="2"/>
            <a:r>
              <a:rPr lang="en-US" sz="2450" dirty="0"/>
              <a:t>Computers</a:t>
            </a:r>
          </a:p>
          <a:p>
            <a:pPr lvl="2"/>
            <a:r>
              <a:rPr lang="en-US" sz="2450" dirty="0"/>
              <a:t>Smartphones</a:t>
            </a:r>
          </a:p>
          <a:p>
            <a:pPr lvl="2"/>
            <a:r>
              <a:rPr lang="en-US" sz="2450" dirty="0"/>
              <a:t>The Internet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20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/>
              <a:t>Entrepreneurship </a:t>
            </a:r>
            <a:r>
              <a:rPr lang="en-US" sz="2525" dirty="0"/>
              <a:t>is the willingness and ability to start a new business</a:t>
            </a:r>
          </a:p>
          <a:p>
            <a:r>
              <a:rPr lang="en-US" sz="2525" dirty="0"/>
              <a:t>Entrepreneurs</a:t>
            </a:r>
          </a:p>
          <a:p>
            <a:pPr lvl="1"/>
            <a:r>
              <a:rPr lang="en-US" sz="2375" dirty="0"/>
              <a:t>Organize other three factors of productions to produce good or service</a:t>
            </a:r>
          </a:p>
          <a:p>
            <a:pPr lvl="1"/>
            <a:r>
              <a:rPr lang="en-US" sz="2375" dirty="0"/>
              <a:t>Earn a profit</a:t>
            </a:r>
          </a:p>
          <a:p>
            <a:pPr lvl="1"/>
            <a:r>
              <a:rPr lang="en-US" sz="2375" dirty="0"/>
              <a:t>Take financial and personal risks to start and run a business</a:t>
            </a:r>
          </a:p>
          <a:p>
            <a:r>
              <a:rPr lang="en-US" sz="2525" dirty="0"/>
              <a:t>All businesses are started by entrepreneurs</a:t>
            </a:r>
          </a:p>
        </p:txBody>
      </p:sp>
    </p:spTree>
    <p:extLst>
      <p:ext uri="{BB962C8B-B14F-4D97-AF65-F5344CB8AC3E}">
        <p14:creationId xmlns:p14="http://schemas.microsoft.com/office/powerpoint/2010/main" val="52340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/>
              <a:t>Economic</a:t>
            </a:r>
          </a:p>
          <a:p>
            <a:r>
              <a:rPr lang="en-US" sz="5700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507441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Human wants are unlimited</a:t>
            </a:r>
          </a:p>
          <a:p>
            <a:r>
              <a:rPr lang="en-US" sz="2600" dirty="0"/>
              <a:t>Resources are limited </a:t>
            </a:r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5" y="3228975"/>
            <a:ext cx="6390230" cy="20193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5943600" y="5248275"/>
            <a:ext cx="1857375" cy="266700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/>
              <a:t>Goodheart-Willcox Publisher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7103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Problem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Scarcity </a:t>
            </a:r>
            <a:r>
              <a:rPr lang="en-US" sz="2600" dirty="0"/>
              <a:t>develops when demand is higher than the available resources</a:t>
            </a:r>
          </a:p>
          <a:p>
            <a:pPr lvl="1"/>
            <a:r>
              <a:rPr lang="en-US" sz="2525" dirty="0"/>
              <a:t>Leads to three important economic questions</a:t>
            </a:r>
          </a:p>
          <a:p>
            <a:pPr lvl="2"/>
            <a:r>
              <a:rPr lang="en-US" sz="2450" dirty="0"/>
              <a:t>What should be produced, and how much? </a:t>
            </a:r>
          </a:p>
          <a:p>
            <a:pPr lvl="2"/>
            <a:r>
              <a:rPr lang="en-US" sz="2450" dirty="0"/>
              <a:t>How should resources be allocated in production? </a:t>
            </a:r>
          </a:p>
          <a:p>
            <a:pPr lvl="2"/>
            <a:r>
              <a:rPr lang="en-US" sz="2450" dirty="0"/>
              <a:t>For whom are the goods and services produced?</a:t>
            </a:r>
          </a:p>
          <a:p>
            <a:pPr lvl="1"/>
            <a:r>
              <a:rPr lang="en-US" sz="2525" dirty="0"/>
              <a:t>Forces choices to be made</a:t>
            </a:r>
          </a:p>
          <a:p>
            <a:pPr lvl="1"/>
            <a:endParaRPr lang="en-US" sz="2525" dirty="0"/>
          </a:p>
          <a:p>
            <a:pPr lvl="1"/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4189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Problem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224" y="6362700"/>
            <a:ext cx="1905001" cy="228600"/>
          </a:xfrm>
        </p:spPr>
        <p:txBody>
          <a:bodyPr/>
          <a:lstStyle/>
          <a:p>
            <a:pPr marL="0" lvl="1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550" y="1828800"/>
            <a:ext cx="52006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17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Problem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trade-off </a:t>
            </a:r>
            <a:r>
              <a:rPr lang="en-US" sz="2600" dirty="0"/>
              <a:t>is when something is given up in order to gain something else </a:t>
            </a:r>
          </a:p>
          <a:p>
            <a:pPr lvl="1"/>
            <a:r>
              <a:rPr lang="en-US" sz="2525" b="1" dirty="0"/>
              <a:t>Opportunity cost </a:t>
            </a:r>
            <a:r>
              <a:rPr lang="en-US" sz="2525" dirty="0"/>
              <a:t>is the value of the next-best option that was not selected </a:t>
            </a:r>
            <a:endParaRPr lang="en-US" sz="2450" b="1" dirty="0"/>
          </a:p>
          <a:p>
            <a:pPr lvl="1"/>
            <a:r>
              <a:rPr lang="en-US" sz="2450" i="1" dirty="0"/>
              <a:t>Value </a:t>
            </a:r>
            <a:r>
              <a:rPr lang="en-US" sz="2450" dirty="0"/>
              <a:t>is the relative worth of something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010418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4"/>
            <a:ext cx="4286250" cy="4525963"/>
          </a:xfrm>
        </p:spPr>
        <p:txBody>
          <a:bodyPr/>
          <a:lstStyle/>
          <a:p>
            <a:r>
              <a:rPr lang="en-US" sz="2600" b="1" dirty="0">
                <a:solidFill>
                  <a:schemeClr val="tx1"/>
                </a:solidFill>
              </a:rPr>
              <a:t>Systematic decision-making </a:t>
            </a:r>
            <a:r>
              <a:rPr lang="en-US" sz="2600" dirty="0">
                <a:solidFill>
                  <a:schemeClr val="tx1"/>
                </a:solidFill>
              </a:rPr>
              <a:t>is choosing an option after evaluating the available information and weighing the costs and benefits of the alternatives</a:t>
            </a:r>
          </a:p>
          <a:p>
            <a:pPr lvl="1"/>
            <a:r>
              <a:rPr lang="en-US" sz="2525" dirty="0">
                <a:solidFill>
                  <a:schemeClr val="tx1"/>
                </a:solidFill>
              </a:rPr>
              <a:t>Can be used by businesses and individuals</a:t>
            </a:r>
          </a:p>
          <a:p>
            <a:pPr lvl="1"/>
            <a:r>
              <a:rPr lang="en-US" sz="2525" dirty="0">
                <a:solidFill>
                  <a:schemeClr val="tx1"/>
                </a:solidFill>
              </a:rPr>
              <a:t>Involves five steps</a:t>
            </a:r>
          </a:p>
          <a:p>
            <a:endParaRPr lang="en-US" sz="2600" b="1" dirty="0"/>
          </a:p>
          <a:p>
            <a:endParaRPr lang="en-US" sz="26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53074" y="6211892"/>
            <a:ext cx="1847851" cy="209551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Goodheart-Willcox Publisher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28" y="1800293"/>
            <a:ext cx="2226543" cy="44115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</p:spPr>
        <p:txBody>
          <a:bodyPr/>
          <a:lstStyle/>
          <a:p>
            <a:r>
              <a:rPr lang="en-US" sz="4000" dirty="0"/>
              <a:t>Economic Problem (Continued)</a:t>
            </a:r>
          </a:p>
        </p:txBody>
      </p:sp>
    </p:spTree>
    <p:extLst>
      <p:ext uri="{BB962C8B-B14F-4D97-AF65-F5344CB8AC3E}">
        <p14:creationId xmlns:p14="http://schemas.microsoft.com/office/powerpoint/2010/main" val="4537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difference between macroeconomics and microeconomics?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Macroeconomics studies human behavior and choices that relate to the entire economy of a nation. Microeconomics studies human behavior and choices that relate to the economic decisions of individuals and businesses.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Section 5.1 Review</a:t>
            </a:r>
          </a:p>
        </p:txBody>
      </p:sp>
    </p:spTree>
    <p:extLst>
      <p:ext uri="{BB962C8B-B14F-4D97-AF65-F5344CB8AC3E}">
        <p14:creationId xmlns:p14="http://schemas.microsoft.com/office/powerpoint/2010/main" val="36214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Identify the factors of production.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Land, labor, capital, and entrepreneurship.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What causes scarcity to develop?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Scarcity develops when demand is higher than the available resources.</a:t>
            </a:r>
            <a:r>
              <a:rPr lang="en-US" sz="3000" dirty="0">
                <a:solidFill>
                  <a:srgbClr val="00B0F0"/>
                </a:solidFill>
              </a:rPr>
              <a:t>	</a:t>
            </a:r>
          </a:p>
          <a:p>
            <a:pPr marL="0" indent="0"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0805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is the result of scarcity?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Scarce resources limit the quantity of goods and services produced. This means decisions must be made about which goods or services will be created.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11064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List the steps in the decision-making process.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Define the decision to be made. Explore all alternatives. Choose the best alternative. Act on the decision. Evaluate the solution or decision.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5.1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19781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/>
              <a:t>Section 5.2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/>
              <a:t>Economic Systems and Market Forces </a:t>
            </a:r>
          </a:p>
        </p:txBody>
      </p:sp>
    </p:spTree>
    <p:extLst>
      <p:ext uri="{BB962C8B-B14F-4D97-AF65-F5344CB8AC3E}">
        <p14:creationId xmlns:p14="http://schemas.microsoft.com/office/powerpoint/2010/main" val="45323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/>
              <a:t>Section 5.1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/>
              <a:t>Introduction to Economics </a:t>
            </a:r>
          </a:p>
        </p:txBody>
      </p:sp>
    </p:spTree>
    <p:extLst>
      <p:ext uri="{BB962C8B-B14F-4D97-AF65-F5344CB8AC3E}">
        <p14:creationId xmlns:p14="http://schemas.microsoft.com/office/powerpoint/2010/main" val="2693329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5.2-1 Define four economic systems.</a:t>
            </a:r>
          </a:p>
          <a:p>
            <a:r>
              <a:rPr lang="en-US" sz="2800" dirty="0"/>
              <a:t>5.2-2 Describe market forces in a free-enterprise system. </a:t>
            </a:r>
          </a:p>
        </p:txBody>
      </p:sp>
    </p:spTree>
    <p:extLst>
      <p:ext uri="{BB962C8B-B14F-4D97-AF65-F5344CB8AC3E}">
        <p14:creationId xmlns:p14="http://schemas.microsoft.com/office/powerpoint/2010/main" val="1639772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1100"/>
            <a:ext cx="8001000" cy="5181600"/>
          </a:xfrm>
        </p:spPr>
        <p:txBody>
          <a:bodyPr/>
          <a:lstStyle/>
          <a:p>
            <a:r>
              <a:rPr lang="en-US" sz="2800" dirty="0"/>
              <a:t>economic system</a:t>
            </a:r>
          </a:p>
          <a:p>
            <a:r>
              <a:rPr lang="en-US" sz="2800" dirty="0"/>
              <a:t>economic input</a:t>
            </a:r>
          </a:p>
          <a:p>
            <a:r>
              <a:rPr lang="en-US" sz="2800" dirty="0"/>
              <a:t>economic output</a:t>
            </a:r>
          </a:p>
          <a:p>
            <a:r>
              <a:rPr lang="en-US" sz="2800" dirty="0"/>
              <a:t>traditional economy</a:t>
            </a:r>
          </a:p>
          <a:p>
            <a:r>
              <a:rPr lang="en-US" sz="2800" dirty="0"/>
              <a:t>command economy </a:t>
            </a:r>
          </a:p>
          <a:p>
            <a:r>
              <a:rPr lang="en-US" sz="2800" dirty="0"/>
              <a:t>market economy</a:t>
            </a:r>
          </a:p>
          <a:p>
            <a:r>
              <a:rPr lang="en-US" sz="2800" dirty="0"/>
              <a:t>mixed economy </a:t>
            </a:r>
          </a:p>
          <a:p>
            <a:r>
              <a:rPr lang="en-US" sz="2800" dirty="0"/>
              <a:t>market forces</a:t>
            </a:r>
          </a:p>
          <a:p>
            <a:r>
              <a:rPr lang="en-US" sz="2800" dirty="0"/>
              <a:t>law of supply and demand</a:t>
            </a:r>
          </a:p>
          <a:p>
            <a:r>
              <a:rPr lang="en-US" sz="2800" dirty="0"/>
              <a:t>equilibrium </a:t>
            </a:r>
          </a:p>
        </p:txBody>
      </p:sp>
    </p:spTree>
    <p:extLst>
      <p:ext uri="{BB962C8B-B14F-4D97-AF65-F5344CB8AC3E}">
        <p14:creationId xmlns:p14="http://schemas.microsoft.com/office/powerpoint/2010/main" val="3815308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Essential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Who should control an economy? </a:t>
            </a:r>
          </a:p>
        </p:txBody>
      </p:sp>
    </p:spTree>
    <p:extLst>
      <p:ext uri="{BB962C8B-B14F-4D97-AF65-F5344CB8AC3E}">
        <p14:creationId xmlns:p14="http://schemas.microsoft.com/office/powerpoint/2010/main" val="112541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system</a:t>
            </a:r>
            <a:r>
              <a:rPr lang="en-US" sz="2600" dirty="0"/>
              <a:t> is a way to manage, control, or organize something that follows a set of rules</a:t>
            </a:r>
          </a:p>
          <a:p>
            <a:r>
              <a:rPr lang="en-US" sz="2600" dirty="0"/>
              <a:t>An </a:t>
            </a:r>
            <a:r>
              <a:rPr lang="en-US" sz="2600" b="1" dirty="0"/>
              <a:t>economic system </a:t>
            </a:r>
            <a:r>
              <a:rPr lang="en-US" sz="2600" dirty="0"/>
              <a:t>is an organized way in which a nation chooses to use its limited resources to create goods and services that answer the three economic questions: </a:t>
            </a:r>
          </a:p>
          <a:p>
            <a:pPr lvl="1"/>
            <a:r>
              <a:rPr lang="en-US" sz="2525" dirty="0"/>
              <a:t>What should we produce? </a:t>
            </a:r>
          </a:p>
          <a:p>
            <a:pPr lvl="1"/>
            <a:r>
              <a:rPr lang="en-US" sz="2525" dirty="0"/>
              <a:t>How should we produce it? </a:t>
            </a:r>
          </a:p>
          <a:p>
            <a:pPr lvl="1"/>
            <a:r>
              <a:rPr lang="en-US" sz="2525" dirty="0"/>
              <a:t>For whom should it be produced? </a:t>
            </a:r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674424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037" y="6181698"/>
            <a:ext cx="1838326" cy="280548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  <a:p>
            <a:pPr lvl="1"/>
            <a:endParaRPr lang="en-US" sz="2525" dirty="0"/>
          </a:p>
          <a:p>
            <a:pPr marL="342900" lvl="1" indent="0">
              <a:buNone/>
            </a:pPr>
            <a:endParaRPr lang="en-US" sz="252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8838" y="1828799"/>
            <a:ext cx="4581525" cy="43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2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b="1" dirty="0"/>
              <a:t>Economic input</a:t>
            </a:r>
            <a:r>
              <a:rPr lang="en-US" sz="2525" dirty="0"/>
              <a:t> includes the resources used to make products</a:t>
            </a:r>
          </a:p>
          <a:p>
            <a:r>
              <a:rPr lang="en-US" sz="2525" b="1" dirty="0"/>
              <a:t>Economic output</a:t>
            </a:r>
            <a:r>
              <a:rPr lang="en-US" sz="2525" dirty="0"/>
              <a:t> is all the goods and services produced by an economic system during a specific time</a:t>
            </a:r>
          </a:p>
          <a:p>
            <a:r>
              <a:rPr lang="en-US" sz="2525" dirty="0"/>
              <a:t>Economic systems are defined as</a:t>
            </a:r>
          </a:p>
          <a:p>
            <a:pPr lvl="1"/>
            <a:r>
              <a:rPr lang="en-US" sz="2450" dirty="0"/>
              <a:t> Traditional economy</a:t>
            </a:r>
          </a:p>
          <a:p>
            <a:pPr lvl="1"/>
            <a:r>
              <a:rPr lang="en-US" sz="2450" dirty="0"/>
              <a:t> Command economy</a:t>
            </a:r>
          </a:p>
          <a:p>
            <a:pPr lvl="1"/>
            <a:r>
              <a:rPr lang="en-US" sz="2450" dirty="0"/>
              <a:t> Market economy</a:t>
            </a:r>
          </a:p>
          <a:p>
            <a:pPr lvl="1"/>
            <a:r>
              <a:rPr lang="en-US" sz="2450" dirty="0"/>
              <a:t> Mixed economy 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1627404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i="1" dirty="0"/>
              <a:t>Tradition</a:t>
            </a:r>
            <a:r>
              <a:rPr lang="en-US" sz="2525" dirty="0"/>
              <a:t> is a way of thinking, behaving, or acting that has been used by a group of people for a long period of time</a:t>
            </a:r>
            <a:endParaRPr lang="en-US" sz="2525" i="1" dirty="0"/>
          </a:p>
          <a:p>
            <a:r>
              <a:rPr lang="en-US" sz="2525" dirty="0"/>
              <a:t>A </a:t>
            </a:r>
            <a:r>
              <a:rPr lang="en-US" sz="2525" b="1" dirty="0"/>
              <a:t>traditional economy </a:t>
            </a:r>
            <a:r>
              <a:rPr lang="en-US" sz="2525" dirty="0"/>
              <a:t>is one in which economic decisions are based primarily on a society’s values, culture, and customs </a:t>
            </a:r>
          </a:p>
          <a:p>
            <a:pPr lvl="1"/>
            <a:r>
              <a:rPr lang="en-US" sz="2450" dirty="0"/>
              <a:t>Existed early in human history</a:t>
            </a:r>
          </a:p>
          <a:p>
            <a:pPr lvl="1"/>
            <a:r>
              <a:rPr lang="en-US" sz="2450" dirty="0"/>
              <a:t>Still found today in underdeveloped nations</a:t>
            </a:r>
          </a:p>
          <a:p>
            <a:pPr lvl="1"/>
            <a:r>
              <a:rPr lang="en-US" sz="2450" dirty="0"/>
              <a:t>Most citizens produce enough to support the survival of the population </a:t>
            </a:r>
          </a:p>
        </p:txBody>
      </p:sp>
    </p:spTree>
    <p:extLst>
      <p:ext uri="{BB962C8B-B14F-4D97-AF65-F5344CB8AC3E}">
        <p14:creationId xmlns:p14="http://schemas.microsoft.com/office/powerpoint/2010/main" val="1599823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In a </a:t>
            </a:r>
            <a:r>
              <a:rPr lang="en-US" sz="2525" b="1" dirty="0"/>
              <a:t>command economy</a:t>
            </a:r>
            <a:r>
              <a:rPr lang="en-US" sz="2525" dirty="0"/>
              <a:t>, the government makes all the economic decisions for its citizens </a:t>
            </a:r>
          </a:p>
          <a:p>
            <a:pPr lvl="1"/>
            <a:r>
              <a:rPr lang="en-US" sz="2450" dirty="0"/>
              <a:t>Also called a </a:t>
            </a:r>
            <a:r>
              <a:rPr lang="en-US" sz="2450" i="1" dirty="0"/>
              <a:t>centrally planned economy</a:t>
            </a:r>
            <a:endParaRPr lang="en-US" sz="2450" dirty="0"/>
          </a:p>
          <a:p>
            <a:pPr lvl="1"/>
            <a:r>
              <a:rPr lang="en-US" sz="2450" dirty="0"/>
              <a:t>Found in communist and socialist societies, such as North Korea and Cuba</a:t>
            </a:r>
          </a:p>
          <a:p>
            <a:pPr lvl="1"/>
            <a:r>
              <a:rPr lang="en-US" sz="2450" dirty="0"/>
              <a:t>Have historically failed to meet the needs of their citizens</a:t>
            </a:r>
          </a:p>
        </p:txBody>
      </p:sp>
    </p:spTree>
    <p:extLst>
      <p:ext uri="{BB962C8B-B14F-4D97-AF65-F5344CB8AC3E}">
        <p14:creationId xmlns:p14="http://schemas.microsoft.com/office/powerpoint/2010/main" val="3025189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A </a:t>
            </a:r>
            <a:r>
              <a:rPr lang="en-US" sz="2525" b="1" dirty="0"/>
              <a:t>market economy </a:t>
            </a:r>
            <a:r>
              <a:rPr lang="en-US" sz="2525" dirty="0"/>
              <a:t>is one in which individuals and businesses are free to make their own economic decisions, with limited governmental involvement </a:t>
            </a:r>
          </a:p>
          <a:p>
            <a:pPr lvl="1"/>
            <a:r>
              <a:rPr lang="en-US" sz="2450" dirty="0"/>
              <a:t>Also known as </a:t>
            </a:r>
            <a:r>
              <a:rPr lang="en-US" sz="2450" i="1" dirty="0"/>
              <a:t>free enterprise</a:t>
            </a:r>
            <a:r>
              <a:rPr lang="en-US" sz="2450" dirty="0"/>
              <a:t>,</a:t>
            </a:r>
            <a:r>
              <a:rPr lang="en-US" sz="2450" i="1" dirty="0"/>
              <a:t> private enterprise</a:t>
            </a:r>
            <a:r>
              <a:rPr lang="en-US" sz="2450" dirty="0"/>
              <a:t>,</a:t>
            </a:r>
            <a:r>
              <a:rPr lang="en-US" sz="2450" i="1" dirty="0"/>
              <a:t> </a:t>
            </a:r>
            <a:r>
              <a:rPr lang="en-US" sz="2450" dirty="0"/>
              <a:t>a</a:t>
            </a:r>
            <a:r>
              <a:rPr lang="en-US" sz="2450" i="1" dirty="0"/>
              <a:t> consumer economy</a:t>
            </a:r>
            <a:r>
              <a:rPr lang="en-US" sz="2450" dirty="0"/>
              <a:t>,</a:t>
            </a:r>
            <a:r>
              <a:rPr lang="en-US" sz="2450" i="1" dirty="0"/>
              <a:t> </a:t>
            </a:r>
            <a:r>
              <a:rPr lang="en-US" sz="2450" dirty="0"/>
              <a:t>or </a:t>
            </a:r>
            <a:r>
              <a:rPr lang="en-US" sz="2450" i="1" dirty="0"/>
              <a:t>capitalism </a:t>
            </a:r>
          </a:p>
          <a:p>
            <a:pPr lvl="1"/>
            <a:r>
              <a:rPr lang="en-US" sz="2450" dirty="0"/>
              <a:t>Has several advantages, such as individual rights and freedom</a:t>
            </a:r>
          </a:p>
          <a:p>
            <a:pPr lvl="1"/>
            <a:r>
              <a:rPr lang="en-US" sz="2450" dirty="0"/>
              <a:t>Has some disadvantages, due to the focus on profit</a:t>
            </a:r>
          </a:p>
        </p:txBody>
      </p:sp>
    </p:spTree>
    <p:extLst>
      <p:ext uri="{BB962C8B-B14F-4D97-AF65-F5344CB8AC3E}">
        <p14:creationId xmlns:p14="http://schemas.microsoft.com/office/powerpoint/2010/main" val="166161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Advantages of a free-enterprise system</a:t>
            </a: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25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	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4" y="2383404"/>
            <a:ext cx="5468112" cy="38892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72137" y="6272652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/>
              <a:t>Goodheart-Willcox Publisher</a:t>
            </a:r>
          </a:p>
          <a:p>
            <a:pPr lvl="1"/>
            <a:endParaRPr lang="en-US" sz="2525" dirty="0"/>
          </a:p>
          <a:p>
            <a:pPr marL="342900" lvl="1" indent="0">
              <a:buFont typeface="Arial" charset="0"/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38273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/>
              <a:t>Learning 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5.1-1 Explain the concept of economics. </a:t>
            </a:r>
          </a:p>
          <a:p>
            <a:r>
              <a:rPr lang="en-US" sz="2800" dirty="0"/>
              <a:t>5.1-2 Describe the factors of production. </a:t>
            </a:r>
          </a:p>
          <a:p>
            <a:r>
              <a:rPr lang="en-US" sz="2800" dirty="0"/>
              <a:t>5.1-3 Explain the economic problem. </a:t>
            </a:r>
          </a:p>
        </p:txBody>
      </p:sp>
    </p:spTree>
    <p:extLst>
      <p:ext uri="{BB962C8B-B14F-4D97-AF65-F5344CB8AC3E}">
        <p14:creationId xmlns:p14="http://schemas.microsoft.com/office/powerpoint/2010/main" val="2955172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30" dirty="0"/>
              <a:t>Disadvantages of a free-enterprise system</a:t>
            </a:r>
          </a:p>
          <a:p>
            <a:pPr lvl="1"/>
            <a:r>
              <a:rPr lang="en-US" sz="2455" dirty="0"/>
              <a:t>Pollution levels can rise, due to unregulated manufacturing activity</a:t>
            </a:r>
          </a:p>
          <a:p>
            <a:pPr lvl="1"/>
            <a:r>
              <a:rPr lang="en-US" sz="2455" dirty="0"/>
              <a:t>Consumer and worker safety might become a low priority to businesses</a:t>
            </a:r>
          </a:p>
          <a:p>
            <a:pPr lvl="1"/>
            <a:r>
              <a:rPr lang="en-US" sz="2455" dirty="0"/>
              <a:t>Unfair business practices can become common</a:t>
            </a:r>
          </a:p>
          <a:p>
            <a:pPr lvl="1"/>
            <a:r>
              <a:rPr lang="en-US" sz="2455" dirty="0"/>
              <a:t>Critical aspects of the economy’s infrastructure might be neglected</a:t>
            </a:r>
          </a:p>
        </p:txBody>
      </p:sp>
    </p:spTree>
    <p:extLst>
      <p:ext uri="{BB962C8B-B14F-4D97-AF65-F5344CB8AC3E}">
        <p14:creationId xmlns:p14="http://schemas.microsoft.com/office/powerpoint/2010/main" val="199576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In a </a:t>
            </a:r>
            <a:r>
              <a:rPr lang="en-US" sz="2525" b="1" dirty="0"/>
              <a:t>mixed economy</a:t>
            </a:r>
            <a:r>
              <a:rPr lang="en-US" sz="2525" dirty="0"/>
              <a:t>, the government and individuals make decisions about economic resources </a:t>
            </a:r>
          </a:p>
          <a:p>
            <a:pPr lvl="1"/>
            <a:r>
              <a:rPr lang="en-US" sz="2450" dirty="0"/>
              <a:t>Has elements of both command and market economies</a:t>
            </a:r>
          </a:p>
          <a:p>
            <a:pPr lvl="1"/>
            <a:r>
              <a:rPr lang="en-US" sz="2450" dirty="0"/>
              <a:t>The economy of the United States is based on free enterprise, but it also has governmental involvement </a:t>
            </a:r>
          </a:p>
        </p:txBody>
      </p:sp>
    </p:spTree>
    <p:extLst>
      <p:ext uri="{BB962C8B-B14F-4D97-AF65-F5344CB8AC3E}">
        <p14:creationId xmlns:p14="http://schemas.microsoft.com/office/powerpoint/2010/main" val="96908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 Systems 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25" dirty="0"/>
              <a:t>The amount of individual and governmental control changes across the continuum</a:t>
            </a:r>
          </a:p>
          <a:p>
            <a:pPr lvl="1"/>
            <a:endParaRPr lang="en-US" sz="2450" dirty="0"/>
          </a:p>
          <a:p>
            <a:pPr lvl="1"/>
            <a:endParaRPr lang="en-US" sz="2450" dirty="0"/>
          </a:p>
          <a:p>
            <a:pPr marL="342900" lvl="1" indent="0">
              <a:buNone/>
            </a:pPr>
            <a:endParaRPr lang="en-US" sz="2450" dirty="0">
              <a:solidFill>
                <a:srgbClr val="FF0000"/>
              </a:solidFill>
            </a:endParaRPr>
          </a:p>
          <a:p>
            <a:pPr lvl="1"/>
            <a:endParaRPr lang="en-US" sz="2450" dirty="0">
              <a:solidFill>
                <a:srgbClr val="FF0000"/>
              </a:solidFill>
            </a:endParaRPr>
          </a:p>
          <a:p>
            <a:pPr lvl="1"/>
            <a:endParaRPr lang="en-US" sz="245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endParaRPr lang="en-US" sz="245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endParaRPr lang="en-US" sz="2450" dirty="0">
              <a:solidFill>
                <a:srgbClr val="FF0000"/>
              </a:solidFill>
            </a:endParaRPr>
          </a:p>
          <a:p>
            <a:pPr marL="1028700" lvl="3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				</a:t>
            </a:r>
          </a:p>
          <a:p>
            <a:pPr marL="1028700" lvl="3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4" y="3073527"/>
            <a:ext cx="5724525" cy="282244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62612" y="5895975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/>
              <a:t>Goodheart-Willcox Publisher</a:t>
            </a:r>
          </a:p>
          <a:p>
            <a:pPr lvl="1"/>
            <a:endParaRPr lang="en-US" sz="2525" dirty="0"/>
          </a:p>
          <a:p>
            <a:pPr marL="342900" lvl="1" indent="0">
              <a:buFont typeface="Arial" charset="0"/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16422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Market forces </a:t>
            </a:r>
            <a:r>
              <a:rPr lang="en-US" sz="2600" dirty="0"/>
              <a:t>affect the price, demand, and availability of a product or service </a:t>
            </a:r>
          </a:p>
          <a:p>
            <a:pPr lvl="1"/>
            <a:r>
              <a:rPr lang="en-US" sz="2525" dirty="0"/>
              <a:t>Supply and demand</a:t>
            </a:r>
          </a:p>
          <a:p>
            <a:pPr lvl="1"/>
            <a:r>
              <a:rPr lang="en-US" sz="2525" dirty="0"/>
              <a:t>The profit motive</a:t>
            </a:r>
          </a:p>
          <a:p>
            <a:pPr lvl="1"/>
            <a:r>
              <a:rPr lang="en-US" sz="2525" dirty="0"/>
              <a:t>Competition</a:t>
            </a:r>
          </a:p>
        </p:txBody>
      </p:sp>
    </p:spTree>
    <p:extLst>
      <p:ext uri="{BB962C8B-B14F-4D97-AF65-F5344CB8AC3E}">
        <p14:creationId xmlns:p14="http://schemas.microsoft.com/office/powerpoint/2010/main" val="2116469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Supply</a:t>
            </a:r>
            <a:r>
              <a:rPr lang="en-US" sz="2600" dirty="0"/>
              <a:t> is the quantity of goods available for purchase</a:t>
            </a:r>
          </a:p>
          <a:p>
            <a:r>
              <a:rPr lang="en-US" sz="2600" i="1" dirty="0"/>
              <a:t>Demand</a:t>
            </a:r>
            <a:r>
              <a:rPr lang="en-US" sz="2600" dirty="0"/>
              <a:t> is the quantity of goods that consumers want to purchase</a:t>
            </a:r>
            <a:endParaRPr lang="en-US" sz="2600" i="1" dirty="0"/>
          </a:p>
          <a:p>
            <a:r>
              <a:rPr lang="en-US" sz="2600" dirty="0"/>
              <a:t>The </a:t>
            </a:r>
            <a:r>
              <a:rPr lang="en-US" sz="2600" b="1" dirty="0"/>
              <a:t>law of supply and demand </a:t>
            </a:r>
            <a:r>
              <a:rPr lang="en-US" sz="2600" dirty="0"/>
              <a:t>says that the price of a product is determined by the relationship between the supply of a product and the demand for the product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790496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Equilibrium </a:t>
            </a:r>
            <a:r>
              <a:rPr lang="en-US" sz="2600" dirty="0"/>
              <a:t>is the point at which the supply equals the demand for a product </a:t>
            </a:r>
          </a:p>
          <a:p>
            <a:r>
              <a:rPr lang="en-US" sz="2600" dirty="0"/>
              <a:t>The </a:t>
            </a:r>
            <a:r>
              <a:rPr lang="en-US" sz="2600" i="1" dirty="0"/>
              <a:t>market price</a:t>
            </a:r>
            <a:r>
              <a:rPr lang="en-US" sz="2600" dirty="0"/>
              <a:t> is determined at equilibrium</a:t>
            </a:r>
          </a:p>
          <a:p>
            <a:r>
              <a:rPr lang="en-US" sz="2600" dirty="0"/>
              <a:t>A </a:t>
            </a:r>
            <a:r>
              <a:rPr lang="en-US" sz="2600" i="1" dirty="0"/>
              <a:t>graph</a:t>
            </a:r>
            <a:r>
              <a:rPr lang="en-US" sz="2600" dirty="0"/>
              <a:t> depicts information through the use of lines, bars, or other symbols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10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i="1" dirty="0"/>
              <a:t>supply curve</a:t>
            </a:r>
            <a:r>
              <a:rPr lang="en-US" sz="2600" dirty="0"/>
              <a:t> shows that producers are willing to supply a greater quantity of goods at greater prices</a:t>
            </a:r>
          </a:p>
          <a:p>
            <a:r>
              <a:rPr lang="en-US" sz="2600" dirty="0"/>
              <a:t>The </a:t>
            </a:r>
            <a:r>
              <a:rPr lang="en-US" sz="2600" i="1" dirty="0"/>
              <a:t>demand curve</a:t>
            </a:r>
            <a:r>
              <a:rPr lang="en-US" sz="2600" dirty="0"/>
              <a:t> shows that consumers are willing to buy fewer goods at higher prices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49" y="3581400"/>
            <a:ext cx="2957902" cy="285497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3286" y="6373566"/>
            <a:ext cx="1838326" cy="280548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95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75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/>
              <a:t>Goodheart-Willcox Publisher</a:t>
            </a:r>
          </a:p>
          <a:p>
            <a:pPr lvl="1"/>
            <a:endParaRPr lang="en-US" sz="2525" dirty="0"/>
          </a:p>
          <a:p>
            <a:pPr marL="342900" lvl="1" indent="0">
              <a:buFont typeface="Arial" charset="0"/>
              <a:buNone/>
            </a:pP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084965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i="1" dirty="0"/>
              <a:t>shortage</a:t>
            </a:r>
            <a:r>
              <a:rPr lang="en-US" sz="2600" dirty="0"/>
              <a:t> develops if the demand for a product becomes greater than the available supply</a:t>
            </a:r>
          </a:p>
          <a:p>
            <a:r>
              <a:rPr lang="en-US" sz="2600" dirty="0"/>
              <a:t>A </a:t>
            </a:r>
            <a:r>
              <a:rPr lang="en-US" sz="2600" i="1" dirty="0"/>
              <a:t>surplus</a:t>
            </a:r>
            <a:r>
              <a:rPr lang="en-US" sz="2600" dirty="0"/>
              <a:t> develops if the demand for a product becomes less than the available supply</a:t>
            </a:r>
          </a:p>
        </p:txBody>
      </p:sp>
    </p:spTree>
    <p:extLst>
      <p:ext uri="{BB962C8B-B14F-4D97-AF65-F5344CB8AC3E}">
        <p14:creationId xmlns:p14="http://schemas.microsoft.com/office/powerpoint/2010/main" val="834322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Profit </a:t>
            </a:r>
            <a:r>
              <a:rPr lang="en-US" sz="2600" dirty="0"/>
              <a:t>is the difference between the income earned and expenses incurred by a business during a specific period of time </a:t>
            </a:r>
          </a:p>
          <a:p>
            <a:pPr lvl="1"/>
            <a:r>
              <a:rPr lang="en-US" sz="2525" dirty="0"/>
              <a:t>sales – expenses = profit</a:t>
            </a:r>
          </a:p>
          <a:p>
            <a:pPr lvl="1"/>
            <a:r>
              <a:rPr lang="en-US" sz="2525" i="1" dirty="0"/>
              <a:t>Expenses </a:t>
            </a:r>
            <a:r>
              <a:rPr lang="en-US" sz="2525" dirty="0"/>
              <a:t>are costs</a:t>
            </a:r>
            <a:endParaRPr lang="en-US" sz="2525" i="1" dirty="0"/>
          </a:p>
          <a:p>
            <a:r>
              <a:rPr lang="en-US" sz="2600" i="1" dirty="0"/>
              <a:t>Profit motive </a:t>
            </a:r>
            <a:r>
              <a:rPr lang="en-US" sz="2600" dirty="0"/>
              <a:t>is the reason people take the risk to start and expand businesses  </a:t>
            </a:r>
          </a:p>
        </p:txBody>
      </p:sp>
    </p:spTree>
    <p:extLst>
      <p:ext uri="{BB962C8B-B14F-4D97-AF65-F5344CB8AC3E}">
        <p14:creationId xmlns:p14="http://schemas.microsoft.com/office/powerpoint/2010/main" val="3608330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Market Forces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/>
              <a:t>Competition </a:t>
            </a:r>
            <a:r>
              <a:rPr lang="en-US" sz="2600" dirty="0"/>
              <a:t>is the action taken by two or more businesses attempting to attract the same customers</a:t>
            </a:r>
          </a:p>
          <a:p>
            <a:pPr lvl="1"/>
            <a:r>
              <a:rPr lang="en-US" sz="2525" dirty="0"/>
              <a:t>An important factor in a free-enterprise system</a:t>
            </a:r>
          </a:p>
          <a:p>
            <a:pPr lvl="1"/>
            <a:r>
              <a:rPr lang="en-US" sz="2525" dirty="0"/>
              <a:t>Businesses must work to win each consumer’s business </a:t>
            </a:r>
            <a:endParaRPr lang="en-US" sz="2525" i="1" dirty="0"/>
          </a:p>
        </p:txBody>
      </p:sp>
    </p:spTree>
    <p:extLst>
      <p:ext uri="{BB962C8B-B14F-4D97-AF65-F5344CB8AC3E}">
        <p14:creationId xmlns:p14="http://schemas.microsoft.com/office/powerpoint/2010/main" val="38908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economics</a:t>
            </a:r>
          </a:p>
          <a:p>
            <a:r>
              <a:rPr lang="en-US" sz="2800" dirty="0"/>
              <a:t>macroeconomics</a:t>
            </a:r>
          </a:p>
          <a:p>
            <a:r>
              <a:rPr lang="en-US" sz="2800" dirty="0"/>
              <a:t>microeconomics</a:t>
            </a:r>
          </a:p>
          <a:p>
            <a:r>
              <a:rPr lang="en-US" sz="2800" dirty="0"/>
              <a:t>factors of production</a:t>
            </a:r>
          </a:p>
          <a:p>
            <a:r>
              <a:rPr lang="en-US" sz="2800" dirty="0"/>
              <a:t>labor</a:t>
            </a:r>
          </a:p>
          <a:p>
            <a:r>
              <a:rPr lang="en-US" sz="2800" dirty="0"/>
              <a:t>productivity</a:t>
            </a:r>
          </a:p>
          <a:p>
            <a:r>
              <a:rPr lang="en-US" sz="2800" dirty="0"/>
              <a:t>capital</a:t>
            </a:r>
          </a:p>
          <a:p>
            <a:r>
              <a:rPr lang="en-US" sz="2800" dirty="0"/>
              <a:t>capital goods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infrastructure </a:t>
            </a:r>
          </a:p>
          <a:p>
            <a:r>
              <a:rPr lang="en-US" sz="2800" dirty="0"/>
              <a:t>technology</a:t>
            </a:r>
          </a:p>
          <a:p>
            <a:r>
              <a:rPr lang="en-US" sz="2800" dirty="0"/>
              <a:t>entrepreneurship </a:t>
            </a:r>
          </a:p>
          <a:p>
            <a:r>
              <a:rPr lang="en-US" sz="2800" dirty="0"/>
              <a:t>scarcity</a:t>
            </a:r>
          </a:p>
          <a:p>
            <a:r>
              <a:rPr lang="en-US" sz="2800" dirty="0"/>
              <a:t>trade-off </a:t>
            </a:r>
          </a:p>
          <a:p>
            <a:r>
              <a:rPr lang="en-US" sz="2800" dirty="0"/>
              <a:t>opportunity cost</a:t>
            </a:r>
          </a:p>
          <a:p>
            <a:r>
              <a:rPr lang="en-US" sz="2800" dirty="0"/>
              <a:t>systematic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188401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List five characteristics of a free-enterprise system.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Private property, profit, economic freedom, voluntary exchange, and competition.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What do market forces affect?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The price, demand, and availability of a product or service.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Section 5.2 Review</a:t>
            </a:r>
          </a:p>
        </p:txBody>
      </p:sp>
    </p:spTree>
    <p:extLst>
      <p:ext uri="{BB962C8B-B14F-4D97-AF65-F5344CB8AC3E}">
        <p14:creationId xmlns:p14="http://schemas.microsoft.com/office/powerpoint/2010/main" val="592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/>
              <a:t>Define </a:t>
            </a:r>
            <a:r>
              <a:rPr lang="en-US" sz="2800" i="1" dirty="0"/>
              <a:t>supply</a:t>
            </a:r>
            <a:r>
              <a:rPr lang="en-US" sz="2800" dirty="0"/>
              <a:t> and </a:t>
            </a:r>
            <a:r>
              <a:rPr lang="en-US" sz="2800" i="1" dirty="0"/>
              <a:t>demand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Supply is the quantity of goods available for purchase. Demand is the quantity of goods that consumers want to purchase.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What is 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Profit is the difference between the income earned and expenses incurred by a business during a specific period of time.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5.2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1868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Define </a:t>
            </a:r>
            <a:r>
              <a:rPr lang="en-US" sz="2800" i="1" dirty="0"/>
              <a:t>competition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>
                <a:solidFill>
                  <a:srgbClr val="00B0F0"/>
                </a:solidFill>
              </a:rPr>
              <a:t>	Competition </a:t>
            </a:r>
            <a:r>
              <a:rPr lang="en-US" sz="2800" dirty="0">
                <a:solidFill>
                  <a:srgbClr val="00B0F0"/>
                </a:solidFill>
              </a:rPr>
              <a:t>is the action taken by two or more businesses attempting to attract the same customers.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sz="4200" dirty="0"/>
              <a:t>Section 5.2 Review (Continued) </a:t>
            </a:r>
          </a:p>
        </p:txBody>
      </p:sp>
    </p:spTree>
    <p:extLst>
      <p:ext uri="{BB962C8B-B14F-4D97-AF65-F5344CB8AC3E}">
        <p14:creationId xmlns:p14="http://schemas.microsoft.com/office/powerpoint/2010/main" val="34228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Essential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Why must people make choices? </a:t>
            </a:r>
          </a:p>
        </p:txBody>
      </p:sp>
    </p:spTree>
    <p:extLst>
      <p:ext uri="{BB962C8B-B14F-4D97-AF65-F5344CB8AC3E}">
        <p14:creationId xmlns:p14="http://schemas.microsoft.com/office/powerpoint/2010/main" val="64662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Economics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Economics </a:t>
            </a:r>
            <a:r>
              <a:rPr lang="en-US" sz="2600" dirty="0"/>
              <a:t>examines how goods and services are produced, sold, and used </a:t>
            </a:r>
          </a:p>
          <a:p>
            <a:pPr lvl="1"/>
            <a:r>
              <a:rPr lang="en-US" sz="2525" b="1" dirty="0"/>
              <a:t>Macroeconomics</a:t>
            </a:r>
            <a:r>
              <a:rPr lang="en-US" sz="2525" dirty="0"/>
              <a:t> studies human behavior and choices that relate to the entire economy of a nation</a:t>
            </a:r>
            <a:endParaRPr lang="en-US" sz="2450" b="1" dirty="0"/>
          </a:p>
          <a:p>
            <a:pPr lvl="1"/>
            <a:r>
              <a:rPr lang="en-US" sz="2450" b="1" dirty="0"/>
              <a:t>Microeconomics </a:t>
            </a:r>
            <a:r>
              <a:rPr lang="en-US" sz="2450" dirty="0"/>
              <a:t>studies human behavior and choices that relate to the economic decisions of individuals and businesses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66842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Factors of production</a:t>
            </a:r>
            <a:r>
              <a:rPr lang="en-US" sz="2600" dirty="0"/>
              <a:t> are the economic resources a nation uses to make goods and supply services for its population </a:t>
            </a:r>
          </a:p>
          <a:p>
            <a:pPr lvl="1"/>
            <a:r>
              <a:rPr lang="en-US" sz="2525" dirty="0"/>
              <a:t>Land</a:t>
            </a:r>
          </a:p>
          <a:p>
            <a:pPr lvl="1"/>
            <a:r>
              <a:rPr lang="en-US" sz="2525" dirty="0"/>
              <a:t>Labor</a:t>
            </a:r>
          </a:p>
          <a:p>
            <a:pPr lvl="1"/>
            <a:r>
              <a:rPr lang="en-US" sz="2525" dirty="0"/>
              <a:t>Capital</a:t>
            </a:r>
          </a:p>
          <a:p>
            <a:pPr lvl="1"/>
            <a:r>
              <a:rPr lang="en-US" sz="2525" dirty="0"/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88516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Factors of Production (Continued)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72050" y="6338934"/>
            <a:ext cx="1857375" cy="2667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Goodheart-Willcox Publisher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796778"/>
            <a:ext cx="4171950" cy="45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083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1448</Words>
  <Application>Microsoft Office PowerPoint</Application>
  <PresentationFormat>On-screen Show (4:3)</PresentationFormat>
  <Paragraphs>281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Helvetica</vt:lpstr>
      <vt:lpstr>Calibri</vt:lpstr>
      <vt:lpstr>Trebuchet MS</vt:lpstr>
      <vt:lpstr>Palatino Linotype</vt:lpstr>
      <vt:lpstr>Verdana</vt:lpstr>
      <vt:lpstr>Tahoma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5.1 </vt:lpstr>
      <vt:lpstr>Learning Objectives </vt:lpstr>
      <vt:lpstr>Key Terms</vt:lpstr>
      <vt:lpstr>Essential Question</vt:lpstr>
      <vt:lpstr>Economics</vt:lpstr>
      <vt:lpstr>Factors of Production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Factors of Production (Continued)</vt:lpstr>
      <vt:lpstr>Economic Problem</vt:lpstr>
      <vt:lpstr>Economic Problem (Continued)</vt:lpstr>
      <vt:lpstr>Economic Problem (Continued)</vt:lpstr>
      <vt:lpstr>Economic Problem (Continued)</vt:lpstr>
      <vt:lpstr>Economic Problem (Continued)</vt:lpstr>
      <vt:lpstr>Section 5.1 Review</vt:lpstr>
      <vt:lpstr>Section 5.1 Review (Continued) </vt:lpstr>
      <vt:lpstr>Section 5.1 Review (Continued) </vt:lpstr>
      <vt:lpstr>Section 5.1 Review (Continued) </vt:lpstr>
      <vt:lpstr>Section 5.2</vt:lpstr>
      <vt:lpstr>Learning Objectives </vt:lpstr>
      <vt:lpstr>Key Terms</vt:lpstr>
      <vt:lpstr>Essential Question </vt:lpstr>
      <vt:lpstr>Economic Systems </vt:lpstr>
      <vt:lpstr>Economic Systems (Continued) </vt:lpstr>
      <vt:lpstr>Economic Systems (Continued) </vt:lpstr>
      <vt:lpstr>Economic Systems (Continued) </vt:lpstr>
      <vt:lpstr>Economic Systems (Continued)</vt:lpstr>
      <vt:lpstr>Economic Systems (Continued) </vt:lpstr>
      <vt:lpstr>Economic Systems (Continued)</vt:lpstr>
      <vt:lpstr>Economic Systems (Continued)</vt:lpstr>
      <vt:lpstr>Economic Systems (Continued) </vt:lpstr>
      <vt:lpstr>Economic Systems (Continued) </vt:lpstr>
      <vt:lpstr>Market Forces</vt:lpstr>
      <vt:lpstr>Market Forces (Continued)</vt:lpstr>
      <vt:lpstr>Market Forces (Continued)</vt:lpstr>
      <vt:lpstr>Market Forces (Continued)</vt:lpstr>
      <vt:lpstr>Market Forces (Continued)</vt:lpstr>
      <vt:lpstr>Market Forces (Continued)</vt:lpstr>
      <vt:lpstr>Market Forces (Continued)</vt:lpstr>
      <vt:lpstr>Section 5.2 Review</vt:lpstr>
      <vt:lpstr>Section 5.2 Review (Continued) </vt:lpstr>
      <vt:lpstr>Section 5.2 Review (Continued)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2017-11-08T21:49:20Z</dcterms:created>
  <dcterms:modified xsi:type="dcterms:W3CDTF">2019-08-20T02:25:31Z</dcterms:modified>
</cp:coreProperties>
</file>