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82" r:id="rId16"/>
    <p:sldId id="283" r:id="rId17"/>
    <p:sldId id="296" r:id="rId18"/>
    <p:sldId id="284" r:id="rId19"/>
    <p:sldId id="297" r:id="rId20"/>
    <p:sldId id="263" r:id="rId21"/>
    <p:sldId id="285" r:id="rId22"/>
    <p:sldId id="298" r:id="rId23"/>
    <p:sldId id="264" r:id="rId24"/>
    <p:sldId id="299" r:id="rId25"/>
    <p:sldId id="286" r:id="rId26"/>
    <p:sldId id="287" r:id="rId27"/>
    <p:sldId id="288" r:id="rId28"/>
    <p:sldId id="300" r:id="rId29"/>
    <p:sldId id="265" r:id="rId30"/>
    <p:sldId id="266" r:id="rId31"/>
    <p:sldId id="268" r:id="rId32"/>
    <p:sldId id="270" r:id="rId33"/>
    <p:sldId id="271" r:id="rId34"/>
    <p:sldId id="272" r:id="rId35"/>
    <p:sldId id="273" r:id="rId36"/>
    <p:sldId id="274" r:id="rId37"/>
    <p:sldId id="302" r:id="rId38"/>
    <p:sldId id="301" r:id="rId39"/>
    <p:sldId id="289" r:id="rId40"/>
    <p:sldId id="290" r:id="rId41"/>
    <p:sldId id="291" r:id="rId42"/>
    <p:sldId id="292" r:id="rId43"/>
    <p:sldId id="275" r:id="rId44"/>
    <p:sldId id="304" r:id="rId45"/>
    <p:sldId id="303" r:id="rId46"/>
    <p:sldId id="305" r:id="rId47"/>
    <p:sldId id="306" r:id="rId48"/>
    <p:sldId id="307" r:id="rId49"/>
    <p:sldId id="308" r:id="rId50"/>
    <p:sldId id="309" r:id="rId51"/>
    <p:sldId id="293" r:id="rId52"/>
    <p:sldId id="294" r:id="rId53"/>
    <p:sldId id="276" r:id="rId54"/>
    <p:sldId id="310" r:id="rId55"/>
    <p:sldId id="311" r:id="rId56"/>
    <p:sldId id="312" r:id="rId57"/>
    <p:sldId id="295" r:id="rId58"/>
    <p:sldId id="277" r:id="rId59"/>
    <p:sldId id="281" r:id="rId60"/>
    <p:sldId id="279" r:id="rId61"/>
  </p:sldIdLst>
  <p:sldSz cx="9144000" cy="6858000" type="screen4x3"/>
  <p:notesSz cx="6858000" cy="9144000"/>
  <p:embeddedFontLst>
    <p:embeddedFont>
      <p:font typeface="Tahoma" panose="020B0604030504040204" pitchFamily="34" charset="0"/>
      <p:regular r:id="rId62"/>
      <p:bold r:id="rId63"/>
    </p:embeddedFont>
    <p:embeddedFont>
      <p:font typeface="Helvetica" panose="020B0604020202020204" pitchFamily="34" charset="0"/>
      <p:regular r:id="rId64"/>
      <p:bold r:id="rId65"/>
      <p:italic r:id="rId66"/>
      <p:boldItalic r:id="rId67"/>
    </p:embeddedFont>
    <p:embeddedFont>
      <p:font typeface="Palatino Linotype" panose="02040502050505030304" pitchFamily="18" charset="0"/>
      <p:regular r:id="rId68"/>
      <p:bold r:id="rId69"/>
      <p:italic r:id="rId70"/>
      <p:boldItalic r:id="rId71"/>
    </p:embeddedFont>
    <p:embeddedFont>
      <p:font typeface="Trebuchet MS" panose="020B0603020202020204" pitchFamily="34" charset="0"/>
      <p:regular r:id="rId72"/>
      <p:bold r:id="rId73"/>
      <p:italic r:id="rId74"/>
      <p:boldItalic r:id="rId75"/>
    </p:embeddedFont>
    <p:embeddedFont>
      <p:font typeface="Calibri" panose="020F0502020204030204" pitchFamily="34" charset="0"/>
      <p:regular r:id="rId76"/>
      <p:bold r:id="rId77"/>
      <p:italic r:id="rId78"/>
      <p:boldItalic r:id="rId79"/>
    </p:embeddedFont>
    <p:embeddedFont>
      <p:font typeface="Verdana" panose="020B0604030504040204" pitchFamily="34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76" Type="http://schemas.openxmlformats.org/officeDocument/2006/relationships/font" Target="fonts/font15.fntdata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79" Type="http://schemas.openxmlformats.org/officeDocument/2006/relationships/font" Target="fonts/font18.fntdata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font" Target="fonts/font21.fntdata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font" Target="fonts/font16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11.fntdata"/><Relationship Id="rId80" Type="http://schemas.openxmlformats.org/officeDocument/2006/relationships/font" Target="fonts/font19.fntdata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font" Target="fonts/font6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font" Target="fonts/font14.fntdata"/><Relationship Id="rId83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font" Target="fonts/font17.fntdata"/><Relationship Id="rId81" Type="http://schemas.openxmlformats.org/officeDocument/2006/relationships/font" Target="fonts/font20.fntdata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5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4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48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18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676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9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38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97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429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08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7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25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70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9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44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63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10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094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89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69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0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749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09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71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321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524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70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97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7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90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6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56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8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23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87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34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1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17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69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82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5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45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24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551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572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15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08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1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545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284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03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322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3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406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5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890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144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86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420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58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465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359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77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1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6405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601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4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864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361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2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60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826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203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427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1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1699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607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77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926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563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754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178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121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299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34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9238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703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13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0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1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9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19042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991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6805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51053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17001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ism.com/practical-guide-international-business-etiquette/" TargetMode="External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https://fx-rate.net/USD/" TargetMode="Externa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ichtopia.com/effective-leadership/how-business-etiquette-is-different-in-different-cultures" TargetMode="External"/><Relationship Id="rId2" Type="http://schemas.openxmlformats.org/officeDocument/2006/relationships/hyperlink" Target="https://www.ctbusinesstravel.co.uk/news/blog/business-etiquette-around-the-world/" TargetMode="External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misceo-global.com/resources/country-guides" TargetMode="External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ionmaster.com/country-info/stats/Economy/Exports/Main-exports" TargetMode="Externa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7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Globalization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475" y="6208438"/>
            <a:ext cx="5114925" cy="406753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Source: U.S. Department of Commerce, Census Bureau, Economic </a:t>
            </a:r>
            <a:r>
              <a:rPr lang="en-US" sz="1000" dirty="0"/>
              <a:t>Indicator Division; </a:t>
            </a:r>
            <a:r>
              <a:rPr lang="en-US" sz="1000" dirty="0" err="1"/>
              <a:t>Goodheart-Willcox</a:t>
            </a:r>
            <a:r>
              <a:rPr lang="en-US" sz="1000" dirty="0"/>
              <a:t> Publisher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6475" y="1775742"/>
            <a:ext cx="4562475" cy="438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Globalization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balance of trade </a:t>
            </a:r>
            <a:r>
              <a:rPr lang="en-US" sz="2600" dirty="0" smtClean="0"/>
              <a:t>is the difference between a nation’s exports and its imports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trade surplus</a:t>
            </a:r>
            <a:r>
              <a:rPr lang="en-US" sz="2525" dirty="0" smtClean="0"/>
              <a:t> is a positive balance of trade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trade deficit</a:t>
            </a:r>
            <a:r>
              <a:rPr lang="en-US" sz="2525" dirty="0" smtClean="0"/>
              <a:t> is a negative balance of trade </a:t>
            </a:r>
          </a:p>
          <a:p>
            <a:pPr lvl="1"/>
            <a:endParaRPr lang="en-US" sz="2525" dirty="0"/>
          </a:p>
          <a:p>
            <a:pPr marL="342900" lvl="1" indent="0">
              <a:buNone/>
            </a:pPr>
            <a:r>
              <a:rPr lang="en-US" sz="2525" dirty="0" smtClean="0"/>
              <a:t>Websites: </a:t>
            </a:r>
            <a:r>
              <a:rPr lang="en-US" sz="2000" i="1" u="sng" dirty="0" smtClean="0"/>
              <a:t>deals with proper etiquette</a:t>
            </a:r>
          </a:p>
          <a:p>
            <a:pPr marL="342900" lvl="1" indent="0">
              <a:buNone/>
            </a:pPr>
            <a:r>
              <a:rPr lang="en-US" sz="2800" dirty="0">
                <a:hlinkClick r:id="rId2"/>
              </a:rPr>
              <a:t>https://www.cleverism.com/practical-guide-international-business-etiquette/</a:t>
            </a:r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19790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Globalization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</a:t>
            </a:r>
            <a:r>
              <a:rPr lang="en-US" sz="2600" b="1" dirty="0"/>
              <a:t>balance of payments </a:t>
            </a:r>
            <a:r>
              <a:rPr lang="en-US" sz="2600" dirty="0"/>
              <a:t>is the total amount of money that comes </a:t>
            </a:r>
            <a:r>
              <a:rPr lang="en-US" sz="2600" dirty="0" smtClean="0"/>
              <a:t>into </a:t>
            </a:r>
            <a:r>
              <a:rPr lang="en-US" sz="2600" dirty="0"/>
              <a:t>a country, minus the total amount of money that goes </a:t>
            </a:r>
            <a:r>
              <a:rPr lang="en-US" sz="2600" dirty="0" smtClean="0"/>
              <a:t>out, </a:t>
            </a:r>
            <a:r>
              <a:rPr lang="en-US" sz="2600" dirty="0"/>
              <a:t>for a specific period of time</a:t>
            </a:r>
          </a:p>
          <a:p>
            <a:pPr lvl="1"/>
            <a:r>
              <a:rPr lang="en-US" sz="2525" dirty="0"/>
              <a:t>A country has a </a:t>
            </a:r>
            <a:r>
              <a:rPr lang="en-US" sz="2525" i="1" dirty="0"/>
              <a:t>positive </a:t>
            </a:r>
            <a:r>
              <a:rPr lang="en-US" sz="2525" dirty="0"/>
              <a:t>balance of payments when more money comes into the country than leaves </a:t>
            </a:r>
            <a:r>
              <a:rPr lang="en-US" sz="2525" dirty="0" smtClean="0"/>
              <a:t>it</a:t>
            </a:r>
          </a:p>
          <a:p>
            <a:pPr lvl="1"/>
            <a:r>
              <a:rPr lang="en-US" sz="2525" dirty="0" smtClean="0"/>
              <a:t>If more money leaves a country than comes into it, a </a:t>
            </a:r>
            <a:r>
              <a:rPr lang="en-US" sz="2525" i="1" dirty="0" smtClean="0"/>
              <a:t>negative </a:t>
            </a:r>
            <a:r>
              <a:rPr lang="en-US" sz="2525" dirty="0" smtClean="0"/>
              <a:t>balance of payments is created</a:t>
            </a:r>
            <a:endParaRPr lang="en-US" sz="25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Currency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Currency </a:t>
            </a:r>
            <a:r>
              <a:rPr lang="en-US" sz="2600" dirty="0" smtClean="0"/>
              <a:t>is money </a:t>
            </a:r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foreign exchange rate </a:t>
            </a:r>
            <a:r>
              <a:rPr lang="en-US" sz="2600" dirty="0" smtClean="0"/>
              <a:t>is the cost to convert one currency into another </a:t>
            </a:r>
          </a:p>
          <a:p>
            <a:r>
              <a:rPr lang="en-US" sz="2600" dirty="0" smtClean="0"/>
              <a:t>Website:</a:t>
            </a:r>
          </a:p>
          <a:p>
            <a:r>
              <a:rPr lang="en-US" sz="2800" dirty="0">
                <a:hlinkClick r:id="rId2"/>
              </a:rPr>
              <a:t>https://fx-rate.net/USD/</a:t>
            </a:r>
            <a:endParaRPr lang="en-US" sz="2600" dirty="0"/>
          </a:p>
          <a:p>
            <a:endParaRPr lang="en-US" sz="2600" dirty="0" smtClean="0"/>
          </a:p>
          <a:p>
            <a:pPr marL="0" indent="0"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</a:endParaRP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000" dirty="0"/>
              <a:t> </a:t>
            </a:r>
            <a:r>
              <a:rPr lang="en-US" sz="1000" dirty="0" smtClean="0"/>
              <a:t> 	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297" y="4360544"/>
            <a:ext cx="7870606" cy="177165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51006" y="5400675"/>
            <a:ext cx="5429250" cy="24765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/>
              <a:t>Source: Board of Governors of the Federal Reserve System; Goodheart-Willcox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Currency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i="1" dirty="0" smtClean="0"/>
              <a:t>foreign exchange market (FOREX) </a:t>
            </a:r>
            <a:r>
              <a:rPr lang="en-US" sz="2600" dirty="0" smtClean="0"/>
              <a:t>is a financial marketplace for buying and selling the currencies of different countries</a:t>
            </a:r>
          </a:p>
          <a:p>
            <a:r>
              <a:rPr lang="en-US" sz="2600" dirty="0" smtClean="0"/>
              <a:t>Exchange rates can be influenced by many factors</a:t>
            </a:r>
          </a:p>
          <a:p>
            <a:pPr lvl="1"/>
            <a:r>
              <a:rPr lang="en-US" sz="2525" dirty="0" smtClean="0"/>
              <a:t>Political stability or instability in the world</a:t>
            </a:r>
          </a:p>
          <a:p>
            <a:pPr lvl="1"/>
            <a:r>
              <a:rPr lang="en-US" sz="2525" dirty="0" smtClean="0"/>
              <a:t>Nations changing their laws</a:t>
            </a:r>
          </a:p>
          <a:p>
            <a:pPr lvl="1"/>
            <a:r>
              <a:rPr lang="en-US" sz="2525" dirty="0" smtClean="0"/>
              <a:t>Nations in dispute with other nations</a:t>
            </a:r>
          </a:p>
          <a:p>
            <a:pPr lvl="1"/>
            <a:r>
              <a:rPr lang="en-US" sz="2525" dirty="0" smtClean="0"/>
              <a:t>Economic conditions</a:t>
            </a:r>
          </a:p>
        </p:txBody>
      </p:sp>
    </p:spTree>
    <p:extLst>
      <p:ext uri="{BB962C8B-B14F-4D97-AF65-F5344CB8AC3E}">
        <p14:creationId xmlns:p14="http://schemas.microsoft.com/office/powerpoint/2010/main" val="22744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Currency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floating currency </a:t>
            </a:r>
            <a:r>
              <a:rPr lang="en-US" sz="2600" dirty="0" smtClean="0"/>
              <a:t>has an </a:t>
            </a:r>
            <a:r>
              <a:rPr lang="en-US" sz="2600" dirty="0"/>
              <a:t>exchange rate that is set by the market forces of supply and demand in the foreign exchange </a:t>
            </a:r>
            <a:r>
              <a:rPr lang="en-US" sz="2600" dirty="0" smtClean="0"/>
              <a:t>market</a:t>
            </a:r>
          </a:p>
          <a:p>
            <a:pPr lvl="1"/>
            <a:r>
              <a:rPr lang="en-US" sz="2525" dirty="0" smtClean="0"/>
              <a:t>When the value of a foreign currency declines in US dollars, the value of the US dollar has </a:t>
            </a:r>
            <a:r>
              <a:rPr lang="en-US" sz="2525" i="1" dirty="0" smtClean="0"/>
              <a:t>strengthened</a:t>
            </a:r>
            <a:endParaRPr lang="en-US" sz="2525" dirty="0" smtClean="0"/>
          </a:p>
          <a:p>
            <a:pPr lvl="1"/>
            <a:r>
              <a:rPr lang="en-US" sz="2525" dirty="0" smtClean="0"/>
              <a:t>When the value of a foreign currency increases in US dollars, the value of the US dollar has </a:t>
            </a:r>
            <a:r>
              <a:rPr lang="en-US" sz="2525" i="1" dirty="0" smtClean="0"/>
              <a:t>weakened</a:t>
            </a:r>
            <a:r>
              <a:rPr lang="en-US" sz="2525" dirty="0" smtClean="0"/>
              <a:t> 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71401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05825" cy="1295400"/>
          </a:xfrm>
        </p:spPr>
        <p:txBody>
          <a:bodyPr/>
          <a:lstStyle/>
          <a:p>
            <a:r>
              <a:rPr lang="en-US" sz="4000" dirty="0" smtClean="0"/>
              <a:t>Role of Government in International Trade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Regulating international trade</a:t>
            </a:r>
          </a:p>
          <a:p>
            <a:pPr lvl="1"/>
            <a:r>
              <a:rPr lang="en-US" sz="2525" dirty="0" smtClean="0"/>
              <a:t>Trade policy</a:t>
            </a:r>
          </a:p>
          <a:p>
            <a:pPr lvl="1"/>
            <a:r>
              <a:rPr lang="en-US" sz="2525" dirty="0" smtClean="0"/>
              <a:t>Trade regulations</a:t>
            </a:r>
          </a:p>
          <a:p>
            <a:pPr lvl="1"/>
            <a:r>
              <a:rPr lang="en-US" sz="2525" dirty="0" smtClean="0"/>
              <a:t>Trade </a:t>
            </a:r>
            <a:r>
              <a:rPr lang="en-US" sz="2525" dirty="0" smtClean="0"/>
              <a:t>agreements</a:t>
            </a:r>
          </a:p>
          <a:p>
            <a:pPr marL="342900" lvl="1" indent="0">
              <a:buNone/>
            </a:pPr>
            <a:r>
              <a:rPr lang="en-US" sz="2525" dirty="0" smtClean="0"/>
              <a:t>Proper Etiquette around the world</a:t>
            </a:r>
            <a:endParaRPr lang="en-US" sz="2525" dirty="0"/>
          </a:p>
          <a:p>
            <a:pPr marL="342900" lvl="1" indent="0">
              <a:buNone/>
            </a:pPr>
            <a:r>
              <a:rPr lang="en-US" sz="2800" dirty="0">
                <a:hlinkClick r:id="rId2"/>
              </a:rPr>
              <a:t>https://www.ctbusinesstravel.co.uk/news/blog/business-etiquette-around-the-world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 marL="342900" lvl="1" indent="0">
              <a:buNone/>
            </a:pPr>
            <a:endParaRPr lang="en-US" sz="2800" dirty="0" smtClean="0"/>
          </a:p>
          <a:p>
            <a:pPr marL="342900" lvl="1" indent="0">
              <a:buNone/>
            </a:pPr>
            <a:r>
              <a:rPr lang="en-US" sz="2800" dirty="0">
                <a:hlinkClick r:id="rId3"/>
              </a:rPr>
              <a:t>https://richtopia.com/effective-leadership/how-business-etiquette-is-different-in-different-cultures</a:t>
            </a:r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3318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Role of Government in International Trade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Trade policy </a:t>
            </a:r>
            <a:r>
              <a:rPr lang="en-US" sz="2600" dirty="0"/>
              <a:t>is the body of laws related to the exchange of goods and services for international </a:t>
            </a:r>
            <a:r>
              <a:rPr lang="en-US" sz="2600" dirty="0" smtClean="0"/>
              <a:t>trade</a:t>
            </a:r>
          </a:p>
          <a:p>
            <a:pPr lvl="1"/>
            <a:r>
              <a:rPr lang="en-US" sz="2525" dirty="0" smtClean="0"/>
              <a:t>Fair and open trade among nations benefits everyone</a:t>
            </a:r>
          </a:p>
          <a:p>
            <a:pPr lvl="1"/>
            <a:r>
              <a:rPr lang="en-US" sz="2525" dirty="0" smtClean="0"/>
              <a:t>Governments are constantly negotiating trade terms with one another </a:t>
            </a:r>
            <a:endParaRPr lang="en-US" sz="2525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228600"/>
            <a:ext cx="8543925" cy="1295400"/>
          </a:xfrm>
        </p:spPr>
        <p:txBody>
          <a:bodyPr/>
          <a:lstStyle/>
          <a:p>
            <a:r>
              <a:rPr lang="en-US" sz="4000" dirty="0" smtClean="0"/>
              <a:t>Role of Government in International Trade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Trade regulations promote fair completion and honest business practices in the global marketplace</a:t>
            </a:r>
          </a:p>
          <a:p>
            <a:r>
              <a:rPr lang="en-US" sz="2600" b="1" dirty="0" smtClean="0"/>
              <a:t>Protectionism </a:t>
            </a:r>
            <a:r>
              <a:rPr lang="en-US" sz="2600" dirty="0" smtClean="0"/>
              <a:t>is a policy of protecting a country’s domestic industries by enforcing trade regulations on foreign competitors </a:t>
            </a:r>
          </a:p>
          <a:p>
            <a:pPr lvl="1"/>
            <a:r>
              <a:rPr lang="en-US" sz="2525" dirty="0" smtClean="0"/>
              <a:t>Can work against the goal of free trade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trade barrier </a:t>
            </a:r>
            <a:r>
              <a:rPr lang="en-US" sz="2525" dirty="0" smtClean="0"/>
              <a:t>is any governmental action taken to control or limit the amount of imports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3964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228600"/>
            <a:ext cx="8543925" cy="1295400"/>
          </a:xfrm>
        </p:spPr>
        <p:txBody>
          <a:bodyPr/>
          <a:lstStyle/>
          <a:p>
            <a:r>
              <a:rPr lang="en-US" sz="4000" dirty="0" smtClean="0"/>
              <a:t>Role of Government in International Trade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Types of trade barriers</a:t>
            </a:r>
          </a:p>
          <a:p>
            <a:pPr lvl="1"/>
            <a:r>
              <a:rPr lang="en-US" sz="2525" dirty="0" smtClean="0"/>
              <a:t>An </a:t>
            </a:r>
            <a:r>
              <a:rPr lang="en-US" sz="2525" b="1" dirty="0" smtClean="0"/>
              <a:t>embargo </a:t>
            </a:r>
            <a:r>
              <a:rPr lang="en-US" sz="2525" dirty="0" smtClean="0"/>
              <a:t>is a governmental order that prohibits trade with a foreign country </a:t>
            </a:r>
          </a:p>
          <a:p>
            <a:pPr lvl="2"/>
            <a:r>
              <a:rPr lang="en-US" sz="2450" dirty="0" smtClean="0"/>
              <a:t>A </a:t>
            </a:r>
            <a:r>
              <a:rPr lang="en-US" sz="2450" i="1" dirty="0" smtClean="0"/>
              <a:t>total embargo</a:t>
            </a:r>
            <a:r>
              <a:rPr lang="en-US" sz="2450" dirty="0" smtClean="0"/>
              <a:t> is the most severe trade restriction</a:t>
            </a:r>
          </a:p>
          <a:p>
            <a:pPr lvl="2"/>
            <a:r>
              <a:rPr lang="en-US" sz="2450" dirty="0" smtClean="0"/>
              <a:t>A </a:t>
            </a:r>
            <a:r>
              <a:rPr lang="en-US" sz="2450" b="1" dirty="0" smtClean="0"/>
              <a:t>trade sanction </a:t>
            </a:r>
            <a:r>
              <a:rPr lang="en-US" sz="2450" dirty="0" smtClean="0"/>
              <a:t>affects only certain goods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tariff </a:t>
            </a:r>
            <a:r>
              <a:rPr lang="en-US" sz="2525" dirty="0" smtClean="0"/>
              <a:t>is a governmental tax on imported goods</a:t>
            </a:r>
          </a:p>
          <a:p>
            <a:pPr lvl="2"/>
            <a:r>
              <a:rPr lang="en-US" sz="2450" dirty="0" smtClean="0"/>
              <a:t>Also called a </a:t>
            </a:r>
            <a:r>
              <a:rPr lang="en-US" sz="2450" i="1" dirty="0" smtClean="0"/>
              <a:t>duty</a:t>
            </a:r>
            <a:r>
              <a:rPr lang="en-US" sz="2450" dirty="0" smtClean="0"/>
              <a:t>, a </a:t>
            </a:r>
            <a:r>
              <a:rPr lang="en-US" sz="2450" i="1" dirty="0" smtClean="0"/>
              <a:t>customs duty</a:t>
            </a:r>
            <a:r>
              <a:rPr lang="en-US" sz="2450" dirty="0" smtClean="0"/>
              <a:t>, or an </a:t>
            </a:r>
            <a:r>
              <a:rPr lang="en-US" sz="2450" i="1" dirty="0" smtClean="0"/>
              <a:t>import duty</a:t>
            </a:r>
          </a:p>
          <a:p>
            <a:pPr lvl="2"/>
            <a:r>
              <a:rPr lang="en-US" sz="2450" dirty="0" smtClean="0"/>
              <a:t>Imposed for revenue and protection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quota </a:t>
            </a:r>
            <a:r>
              <a:rPr lang="en-US" sz="2525" dirty="0" smtClean="0"/>
              <a:t>is a limit on the amount of a product imported into a country during a specific period of time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1361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Global</a:t>
            </a:r>
          </a:p>
          <a:p>
            <a:r>
              <a:rPr lang="en-US" sz="5700" dirty="0" smtClean="0"/>
              <a:t>Trade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7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32109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228600"/>
            <a:ext cx="8543925" cy="1295400"/>
          </a:xfrm>
        </p:spPr>
        <p:txBody>
          <a:bodyPr/>
          <a:lstStyle/>
          <a:p>
            <a:r>
              <a:rPr lang="en-US" sz="4000" dirty="0" smtClean="0"/>
              <a:t>Role of Government in International Trade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trade agreement </a:t>
            </a:r>
            <a:r>
              <a:rPr lang="en-US" sz="2600" dirty="0" smtClean="0"/>
              <a:t>is a document listing the conditions and terms for importing and exporting products between countries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World Trade Organization (WTO)</a:t>
            </a:r>
            <a:r>
              <a:rPr lang="en-US" sz="2525" dirty="0" smtClean="0"/>
              <a:t> is a global organization that negotiates trade agreements and enforces a system of trade rules for its member countries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North American Free Trade Agreement (NAFTA)</a:t>
            </a:r>
            <a:r>
              <a:rPr lang="en-US" sz="2525" dirty="0" smtClean="0"/>
              <a:t> is a trade agreement among the United States, Canada, and Mexico that was established in 1994 </a:t>
            </a:r>
          </a:p>
        </p:txBody>
      </p:sp>
    </p:spTree>
    <p:extLst>
      <p:ext uri="{BB962C8B-B14F-4D97-AF65-F5344CB8AC3E}">
        <p14:creationId xmlns:p14="http://schemas.microsoft.com/office/powerpoint/2010/main" val="17780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Role of Government in International Trade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trading bloc </a:t>
            </a:r>
            <a:r>
              <a:rPr lang="en-US" sz="2600" dirty="0"/>
              <a:t>is a group of countries that </a:t>
            </a:r>
            <a:r>
              <a:rPr lang="en-US" sz="2600" dirty="0" smtClean="0"/>
              <a:t>have </a:t>
            </a:r>
            <a:r>
              <a:rPr lang="en-US" sz="2600" dirty="0"/>
              <a:t>joined together to trade as if they were a single </a:t>
            </a:r>
            <a:r>
              <a:rPr lang="en-US" sz="2600" dirty="0" smtClean="0"/>
              <a:t>country</a:t>
            </a:r>
          </a:p>
          <a:p>
            <a:r>
              <a:rPr lang="en-US" sz="2600" dirty="0" smtClean="0"/>
              <a:t>A </a:t>
            </a:r>
            <a:r>
              <a:rPr lang="en-US" sz="2600" i="1" dirty="0" smtClean="0"/>
              <a:t>free-trade zone</a:t>
            </a:r>
            <a:r>
              <a:rPr lang="en-US" sz="2600" dirty="0" smtClean="0"/>
              <a:t> is a group of countries that have reduced or eliminated trade barriers among themselves</a:t>
            </a:r>
          </a:p>
          <a:p>
            <a:r>
              <a:rPr lang="en-US" sz="2600" dirty="0" smtClean="0"/>
              <a:t>The </a:t>
            </a:r>
            <a:r>
              <a:rPr lang="en-US" sz="2600" i="1" dirty="0" smtClean="0"/>
              <a:t>European Union (EU)</a:t>
            </a:r>
            <a:r>
              <a:rPr lang="en-US" sz="2600" dirty="0"/>
              <a:t> </a:t>
            </a:r>
            <a:r>
              <a:rPr lang="en-US" sz="2600" dirty="0" smtClean="0"/>
              <a:t>is a major trading bloc and free-trade zone in the modern global economy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6850" y="185737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the difference between global trade </a:t>
            </a:r>
            <a:r>
              <a:rPr lang="en-US" sz="2800" dirty="0" smtClean="0"/>
              <a:t>and </a:t>
            </a:r>
            <a:r>
              <a:rPr lang="en-US" sz="2800" dirty="0"/>
              <a:t>international trade?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terms </a:t>
            </a:r>
            <a:r>
              <a:rPr lang="en-US" sz="2800" i="1" dirty="0">
                <a:solidFill>
                  <a:srgbClr val="00B0F0"/>
                </a:solidFill>
              </a:rPr>
              <a:t>global trade </a:t>
            </a:r>
            <a:r>
              <a:rPr lang="en-US" sz="2800" dirty="0">
                <a:solidFill>
                  <a:srgbClr val="00B0F0"/>
                </a:solidFill>
              </a:rPr>
              <a:t>and </a:t>
            </a:r>
            <a:r>
              <a:rPr lang="en-US" sz="2800" i="1" dirty="0">
                <a:solidFill>
                  <a:srgbClr val="00B0F0"/>
                </a:solidFill>
              </a:rPr>
              <a:t>international </a:t>
            </a:r>
            <a:r>
              <a:rPr lang="en-US" sz="2800" i="1" dirty="0" smtClean="0">
                <a:solidFill>
                  <a:srgbClr val="00B0F0"/>
                </a:solidFill>
              </a:rPr>
              <a:t>trade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are </a:t>
            </a:r>
            <a:r>
              <a:rPr lang="en-US" sz="2800" dirty="0">
                <a:solidFill>
                  <a:srgbClr val="00B0F0"/>
                </a:solidFill>
              </a:rPr>
              <a:t>sometimes </a:t>
            </a:r>
            <a:r>
              <a:rPr lang="en-US" sz="2800" dirty="0" smtClean="0">
                <a:solidFill>
                  <a:srgbClr val="00B0F0"/>
                </a:solidFill>
              </a:rPr>
              <a:t>used interchangeably</a:t>
            </a:r>
            <a:r>
              <a:rPr lang="en-US" sz="2800" dirty="0">
                <a:solidFill>
                  <a:srgbClr val="00B0F0"/>
                </a:solidFill>
              </a:rPr>
              <a:t>. However, </a:t>
            </a:r>
            <a:r>
              <a:rPr lang="en-US" sz="2800" dirty="0" smtClean="0">
                <a:solidFill>
                  <a:srgbClr val="00B0F0"/>
                </a:solidFill>
              </a:rPr>
              <a:t>there </a:t>
            </a:r>
            <a:r>
              <a:rPr lang="en-US" sz="2800" dirty="0">
                <a:solidFill>
                  <a:srgbClr val="00B0F0"/>
                </a:solidFill>
              </a:rPr>
              <a:t>is a slight difference. </a:t>
            </a:r>
            <a:r>
              <a:rPr lang="en-US" sz="2800" i="1" dirty="0">
                <a:solidFill>
                  <a:srgbClr val="00B0F0"/>
                </a:solidFill>
              </a:rPr>
              <a:t>Global</a:t>
            </a:r>
            <a:r>
              <a:rPr lang="en-US" sz="2800" dirty="0">
                <a:solidFill>
                  <a:srgbClr val="00B0F0"/>
                </a:solidFill>
              </a:rPr>
              <a:t> means </a:t>
            </a:r>
            <a:r>
              <a:rPr lang="en-US" sz="2800" dirty="0" smtClean="0">
                <a:solidFill>
                  <a:srgbClr val="00B0F0"/>
                </a:solidFill>
              </a:rPr>
              <a:t>“the world,” </a:t>
            </a:r>
            <a:r>
              <a:rPr lang="en-US" sz="2800" dirty="0">
                <a:solidFill>
                  <a:srgbClr val="00B0F0"/>
                </a:solidFill>
              </a:rPr>
              <a:t>such as </a:t>
            </a:r>
            <a:r>
              <a:rPr lang="en-US" sz="2800" dirty="0" smtClean="0">
                <a:solidFill>
                  <a:srgbClr val="00B0F0"/>
                </a:solidFill>
              </a:rPr>
              <a:t>in </a:t>
            </a:r>
            <a:r>
              <a:rPr lang="en-US" sz="2800" i="1" dirty="0" smtClean="0">
                <a:solidFill>
                  <a:srgbClr val="00B0F0"/>
                </a:solidFill>
              </a:rPr>
              <a:t>global </a:t>
            </a:r>
            <a:r>
              <a:rPr lang="en-US" sz="2800" i="1" dirty="0">
                <a:solidFill>
                  <a:srgbClr val="00B0F0"/>
                </a:solidFill>
              </a:rPr>
              <a:t>economy</a:t>
            </a:r>
            <a:r>
              <a:rPr lang="en-US" sz="2800" dirty="0">
                <a:solidFill>
                  <a:srgbClr val="00B0F0"/>
                </a:solidFill>
              </a:rPr>
              <a:t>. International </a:t>
            </a:r>
            <a:r>
              <a:rPr lang="en-US" sz="2800" dirty="0" smtClean="0">
                <a:solidFill>
                  <a:srgbClr val="00B0F0"/>
                </a:solidFill>
              </a:rPr>
              <a:t>trade </a:t>
            </a:r>
            <a:r>
              <a:rPr lang="en-US" sz="2800" dirty="0">
                <a:solidFill>
                  <a:srgbClr val="00B0F0"/>
                </a:solidFill>
              </a:rPr>
              <a:t>is the buying and selling of goods and </a:t>
            </a:r>
            <a:r>
              <a:rPr lang="en-US" sz="2800" dirty="0" smtClean="0">
                <a:solidFill>
                  <a:srgbClr val="00B0F0"/>
                </a:solidFill>
              </a:rPr>
              <a:t>services </a:t>
            </a:r>
            <a:r>
              <a:rPr lang="en-US" sz="2800" dirty="0">
                <a:solidFill>
                  <a:srgbClr val="00B0F0"/>
                </a:solidFill>
              </a:rPr>
              <a:t>between two or more specific </a:t>
            </a:r>
            <a:r>
              <a:rPr lang="en-US" sz="2800" dirty="0" smtClean="0">
                <a:solidFill>
                  <a:srgbClr val="00B0F0"/>
                </a:solidFill>
              </a:rPr>
              <a:t>nations, rather </a:t>
            </a:r>
            <a:r>
              <a:rPr lang="en-US" sz="2800" dirty="0">
                <a:solidFill>
                  <a:srgbClr val="00B0F0"/>
                </a:solidFill>
              </a:rPr>
              <a:t>than </a:t>
            </a:r>
            <a:r>
              <a:rPr lang="en-US" sz="2800" dirty="0" smtClean="0">
                <a:solidFill>
                  <a:srgbClr val="00B0F0"/>
                </a:solidFill>
              </a:rPr>
              <a:t>among all </a:t>
            </a:r>
            <a:r>
              <a:rPr lang="en-US" sz="2800" dirty="0">
                <a:solidFill>
                  <a:srgbClr val="00B0F0"/>
                </a:solidFill>
              </a:rPr>
              <a:t>nations in the world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r>
              <a:rPr lang="en-US" sz="28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7.1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18606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Why </a:t>
            </a:r>
            <a:r>
              <a:rPr lang="en-US" sz="2800" dirty="0"/>
              <a:t>are exchange rates needed?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Exchange </a:t>
            </a:r>
            <a:r>
              <a:rPr lang="en-US" sz="2800" dirty="0">
                <a:solidFill>
                  <a:srgbClr val="00B0F0"/>
                </a:solidFill>
              </a:rPr>
              <a:t>rates are needed because </a:t>
            </a:r>
            <a:r>
              <a:rPr lang="en-US" sz="2800" dirty="0" smtClean="0">
                <a:solidFill>
                  <a:srgbClr val="00B0F0"/>
                </a:solidFill>
              </a:rPr>
              <a:t>currencies </a:t>
            </a:r>
            <a:r>
              <a:rPr lang="en-US" sz="2800" dirty="0">
                <a:solidFill>
                  <a:srgbClr val="00B0F0"/>
                </a:solidFill>
              </a:rPr>
              <a:t>have different values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When the value of a foreign currency increases in US dollars, has the US dollar strengthened or weakened?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Weakened.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7.1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61189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List </a:t>
            </a:r>
            <a:r>
              <a:rPr lang="en-US" sz="2800" dirty="0"/>
              <a:t>examples of trade regulations.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Any) Trade </a:t>
            </a:r>
            <a:r>
              <a:rPr lang="en-US" sz="2800" dirty="0" smtClean="0">
                <a:solidFill>
                  <a:srgbClr val="00B0F0"/>
                </a:solidFill>
              </a:rPr>
              <a:t>barriers, embargos, </a:t>
            </a:r>
            <a:r>
              <a:rPr lang="en-US" sz="2800" dirty="0">
                <a:solidFill>
                  <a:srgbClr val="00B0F0"/>
                </a:solidFill>
              </a:rPr>
              <a:t>trade </a:t>
            </a:r>
            <a:r>
              <a:rPr lang="en-US" sz="2800" dirty="0" smtClean="0">
                <a:solidFill>
                  <a:srgbClr val="00B0F0"/>
                </a:solidFill>
              </a:rPr>
              <a:t>sanctions, tariffs, quotas.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Which organization regulates international free-trade practices on a global scale?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World Trade Organization (WTO).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7.1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47220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7.2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Global Marketplace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39413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7.2-1 Identify ways businesses can enter the global market.</a:t>
            </a:r>
          </a:p>
          <a:p>
            <a:r>
              <a:rPr lang="en-US" sz="2800" dirty="0" smtClean="0"/>
              <a:t>7.2-2 Discuss the importance of an environmental scan.</a:t>
            </a:r>
          </a:p>
          <a:p>
            <a:r>
              <a:rPr lang="en-US" sz="2800" dirty="0" smtClean="0"/>
              <a:t>7.2-3 Describe global marketing strategies.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64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licensing</a:t>
            </a:r>
          </a:p>
          <a:p>
            <a:r>
              <a:rPr lang="en-US" sz="2800" dirty="0" smtClean="0"/>
              <a:t>franchise</a:t>
            </a:r>
          </a:p>
          <a:p>
            <a:r>
              <a:rPr lang="en-US" sz="2800" dirty="0" smtClean="0"/>
              <a:t>joint venture</a:t>
            </a:r>
          </a:p>
          <a:p>
            <a:r>
              <a:rPr lang="en-US" sz="2800" dirty="0" smtClean="0"/>
              <a:t>multinational corporation</a:t>
            </a:r>
          </a:p>
          <a:p>
            <a:r>
              <a:rPr lang="en-US" sz="2800" dirty="0" smtClean="0"/>
              <a:t>offshoring </a:t>
            </a:r>
          </a:p>
          <a:p>
            <a:r>
              <a:rPr lang="en-US" sz="2800" dirty="0" smtClean="0"/>
              <a:t>contract manufacturing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demographics</a:t>
            </a:r>
          </a:p>
          <a:p>
            <a:r>
              <a:rPr lang="en-US" sz="2800" dirty="0"/>
              <a:t>culture </a:t>
            </a:r>
          </a:p>
          <a:p>
            <a:r>
              <a:rPr lang="en-US" sz="2800" dirty="0"/>
              <a:t>diversity</a:t>
            </a:r>
          </a:p>
          <a:p>
            <a:r>
              <a:rPr lang="en-US" sz="2800" dirty="0"/>
              <a:t>global </a:t>
            </a:r>
            <a:r>
              <a:rPr lang="en-US" sz="2800" dirty="0" smtClean="0"/>
              <a:t>marketing</a:t>
            </a:r>
            <a:endParaRPr lang="en-US" sz="2800" dirty="0"/>
          </a:p>
          <a:p>
            <a:r>
              <a:rPr lang="en-US" sz="2800" dirty="0" smtClean="0"/>
              <a:t>standardization </a:t>
            </a:r>
          </a:p>
          <a:p>
            <a:r>
              <a:rPr lang="en-US" sz="2800" dirty="0" smtClean="0"/>
              <a:t>adaptation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55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does the place in which you live impact what you buy?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88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Engaging in Global Business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Various ways to enter the global market and conduct business in foreign countries</a:t>
            </a:r>
          </a:p>
          <a:p>
            <a:pPr lvl="1"/>
            <a:r>
              <a:rPr lang="en-US" sz="2525" dirty="0" smtClean="0"/>
              <a:t>Exporting</a:t>
            </a:r>
          </a:p>
          <a:p>
            <a:pPr lvl="1"/>
            <a:r>
              <a:rPr lang="en-US" sz="2525" dirty="0" smtClean="0"/>
              <a:t>Importing</a:t>
            </a:r>
          </a:p>
          <a:p>
            <a:pPr lvl="1"/>
            <a:r>
              <a:rPr lang="en-US" sz="2525" dirty="0" smtClean="0"/>
              <a:t>Licensing</a:t>
            </a:r>
          </a:p>
          <a:p>
            <a:pPr lvl="1"/>
            <a:r>
              <a:rPr lang="en-US" sz="2525" dirty="0" smtClean="0"/>
              <a:t>Franchising</a:t>
            </a:r>
          </a:p>
          <a:p>
            <a:pPr lvl="1"/>
            <a:r>
              <a:rPr lang="en-US" sz="2525" dirty="0" smtClean="0"/>
              <a:t>Joint ventures</a:t>
            </a:r>
          </a:p>
          <a:p>
            <a:pPr lvl="1"/>
            <a:r>
              <a:rPr lang="en-US" sz="2525" dirty="0" smtClean="0"/>
              <a:t>Multinationals</a:t>
            </a:r>
          </a:p>
          <a:p>
            <a:pPr lvl="1"/>
            <a:r>
              <a:rPr lang="en-US" sz="2525" dirty="0" smtClean="0"/>
              <a:t>Contract manufacturing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776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7.1 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Global Business Environment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5663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Engaging in Global </a:t>
            </a:r>
            <a:r>
              <a:rPr lang="en-US" sz="4000" dirty="0" smtClean="0"/>
              <a:t>Business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Exports</a:t>
            </a:r>
          </a:p>
          <a:p>
            <a:pPr lvl="1"/>
            <a:r>
              <a:rPr lang="en-US" sz="2525" dirty="0" smtClean="0"/>
              <a:t>Can benefit businesses and the overall economy</a:t>
            </a:r>
          </a:p>
          <a:p>
            <a:pPr lvl="1"/>
            <a:r>
              <a:rPr lang="en-US" sz="2525" dirty="0" smtClean="0"/>
              <a:t>Generate jobs</a:t>
            </a:r>
          </a:p>
          <a:p>
            <a:pPr lvl="1"/>
            <a:r>
              <a:rPr lang="en-US" sz="2525" dirty="0" smtClean="0"/>
              <a:t>Also present challenges—</a:t>
            </a:r>
            <a:r>
              <a:rPr lang="en-US" sz="2450" dirty="0" smtClean="0"/>
              <a:t>identifying target market, communication, shipping, and legal issues</a:t>
            </a:r>
          </a:p>
          <a:p>
            <a:r>
              <a:rPr lang="en-US" sz="2600" dirty="0" smtClean="0"/>
              <a:t>Imports</a:t>
            </a:r>
          </a:p>
          <a:p>
            <a:pPr lvl="1"/>
            <a:r>
              <a:rPr lang="en-US" sz="2525" dirty="0" smtClean="0"/>
              <a:t>Can increase sales potential</a:t>
            </a:r>
          </a:p>
          <a:p>
            <a:pPr lvl="1"/>
            <a:r>
              <a:rPr lang="en-US" sz="2525" dirty="0" smtClean="0"/>
              <a:t>Also present challenges</a:t>
            </a:r>
            <a:r>
              <a:rPr lang="en-US" sz="2525" dirty="0"/>
              <a:t>—</a:t>
            </a:r>
            <a:r>
              <a:rPr lang="en-US" sz="2525" dirty="0" smtClean="0"/>
              <a:t>meeting US standards and trade restrictions</a:t>
            </a:r>
          </a:p>
          <a:p>
            <a:pPr lvl="1"/>
            <a:r>
              <a:rPr lang="en-US" sz="2525" i="1" dirty="0" smtClean="0"/>
              <a:t>Customs brokers</a:t>
            </a:r>
            <a:r>
              <a:rPr lang="en-US" sz="2525" dirty="0" smtClean="0"/>
              <a:t> handle legal requirements of foreign trade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20697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Engaging in Global </a:t>
            </a:r>
            <a:r>
              <a:rPr lang="en-US" sz="4000" dirty="0" smtClean="0"/>
              <a:t>Business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Licensing </a:t>
            </a:r>
            <a:r>
              <a:rPr lang="en-US" sz="2600" dirty="0"/>
              <a:t>is when a business sells the right to manufacture its products or use its </a:t>
            </a:r>
            <a:r>
              <a:rPr lang="en-US" sz="2600" dirty="0" smtClean="0"/>
              <a:t>trademark </a:t>
            </a:r>
            <a:endParaRPr lang="en-US" sz="2600" dirty="0"/>
          </a:p>
          <a:p>
            <a:pPr lvl="1"/>
            <a:r>
              <a:rPr lang="en-US" sz="2525" dirty="0"/>
              <a:t>A </a:t>
            </a:r>
            <a:r>
              <a:rPr lang="en-US" sz="2525" i="1" dirty="0"/>
              <a:t>royalty </a:t>
            </a:r>
            <a:r>
              <a:rPr lang="en-US" sz="2525" dirty="0"/>
              <a:t>is an amount of money paid to the original creator of something, such as a company </a:t>
            </a:r>
            <a:r>
              <a:rPr lang="en-US" sz="2525" dirty="0" smtClean="0"/>
              <a:t>brand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licensor</a:t>
            </a:r>
            <a:r>
              <a:rPr lang="en-US" sz="2525" dirty="0" smtClean="0"/>
              <a:t> is a company that sells a license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licensee</a:t>
            </a:r>
            <a:r>
              <a:rPr lang="en-US" sz="2525" dirty="0" smtClean="0"/>
              <a:t> is a buyer of a license </a:t>
            </a:r>
            <a:endParaRPr lang="en-US" sz="2525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516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Engaging in Global Business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franchise </a:t>
            </a:r>
            <a:r>
              <a:rPr lang="en-US" sz="2600" dirty="0" smtClean="0"/>
              <a:t>is the right to sell a company’s goods or services in a specific area, in return for royalty fees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franchisor</a:t>
            </a:r>
            <a:r>
              <a:rPr lang="en-US" sz="2525" dirty="0" smtClean="0"/>
              <a:t> is a parent company that owns a chain and a brand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franchisee</a:t>
            </a:r>
            <a:r>
              <a:rPr lang="en-US" sz="2525" dirty="0" smtClean="0"/>
              <a:t> is a company that buys the rights to use a brand</a:t>
            </a:r>
          </a:p>
          <a:p>
            <a:pPr lvl="1"/>
            <a:r>
              <a:rPr lang="en-US" sz="2525" dirty="0" smtClean="0"/>
              <a:t>Allows franchisee to enter a market where product or service is already known</a:t>
            </a:r>
          </a:p>
          <a:p>
            <a:pPr lvl="1"/>
            <a:r>
              <a:rPr lang="en-US" sz="2525" dirty="0" smtClean="0"/>
              <a:t>Can be expensive to buy and challenging to maintain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301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Engaging in Global Business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joint venture </a:t>
            </a:r>
            <a:r>
              <a:rPr lang="en-US" sz="2600" dirty="0" smtClean="0"/>
              <a:t>is a partnership of two or more companies that work together for a specific business purpose</a:t>
            </a:r>
          </a:p>
          <a:p>
            <a:pPr lvl="1"/>
            <a:r>
              <a:rPr lang="en-US" sz="2525" dirty="0" smtClean="0"/>
              <a:t>Each company remains independent</a:t>
            </a:r>
          </a:p>
          <a:p>
            <a:pPr lvl="1"/>
            <a:r>
              <a:rPr lang="en-US" sz="2525" dirty="0" smtClean="0"/>
              <a:t>Companies share the profits or losses</a:t>
            </a:r>
          </a:p>
          <a:p>
            <a:pPr lvl="1"/>
            <a:r>
              <a:rPr lang="en-US" sz="2525" dirty="0" smtClean="0"/>
              <a:t>Can be formed between two domestic businesses or between a domestic company and a foreign company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5391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Engaging in Global Business </a:t>
            </a:r>
            <a:br>
              <a:rPr lang="en-US" sz="4000" dirty="0" smtClean="0"/>
            </a:br>
            <a:r>
              <a:rPr lang="en-US" sz="4000" dirty="0" smtClean="0"/>
              <a:t>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multinational corporation </a:t>
            </a:r>
            <a:r>
              <a:rPr lang="en-US" sz="2600" dirty="0" smtClean="0"/>
              <a:t>is a business that operates in more than one country</a:t>
            </a:r>
          </a:p>
          <a:p>
            <a:pPr lvl="1"/>
            <a:r>
              <a:rPr lang="en-US" sz="2525" dirty="0" smtClean="0"/>
              <a:t>Have corporate headquarters in one country and divisions of the business in another country, or located </a:t>
            </a:r>
            <a:r>
              <a:rPr lang="en-US" sz="2525" i="1" dirty="0" smtClean="0"/>
              <a:t>offshore</a:t>
            </a:r>
          </a:p>
          <a:p>
            <a:pPr lvl="1"/>
            <a:r>
              <a:rPr lang="en-US" sz="2525" b="1" dirty="0" smtClean="0"/>
              <a:t>Offshoring </a:t>
            </a:r>
            <a:r>
              <a:rPr lang="en-US" sz="2525" dirty="0" smtClean="0"/>
              <a:t>is moving sections of a business to another country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19593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Engaging in Global Business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Contract manufacturing </a:t>
            </a:r>
            <a:r>
              <a:rPr lang="en-US" sz="2600" dirty="0" smtClean="0"/>
              <a:t>is transferring production work to another company </a:t>
            </a:r>
          </a:p>
          <a:p>
            <a:pPr lvl="1"/>
            <a:r>
              <a:rPr lang="en-US" sz="2525" dirty="0" smtClean="0"/>
              <a:t>Also known as </a:t>
            </a:r>
            <a:r>
              <a:rPr lang="en-US" sz="2525" i="1" dirty="0" smtClean="0"/>
              <a:t>outsourcing</a:t>
            </a:r>
          </a:p>
          <a:p>
            <a:pPr lvl="1"/>
            <a:r>
              <a:rPr lang="en-US" sz="2525" dirty="0" smtClean="0"/>
              <a:t>Done to avoid capital expenditures, reduce costs, or improve product quality</a:t>
            </a:r>
          </a:p>
          <a:p>
            <a:pPr lvl="1"/>
            <a:r>
              <a:rPr lang="en-US" sz="2525" dirty="0" smtClean="0"/>
              <a:t>Operating costs in other countries are lower</a:t>
            </a:r>
          </a:p>
          <a:p>
            <a:pPr lvl="1"/>
            <a:r>
              <a:rPr lang="en-US" sz="2525" dirty="0" smtClean="0"/>
              <a:t>Can result in lost domestic jobs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9410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i="1" dirty="0" smtClean="0"/>
              <a:t>environmental scan </a:t>
            </a:r>
            <a:r>
              <a:rPr lang="en-US" sz="2600" dirty="0" smtClean="0"/>
              <a:t>is an analysis of the external factors that affect the success of business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PEST analysis</a:t>
            </a:r>
            <a:r>
              <a:rPr lang="en-US" sz="2525" dirty="0" smtClean="0"/>
              <a:t> is an evaluation of the political, economic, social, and technological factors in a certain market or geographic region that might impact the success of a business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global environmental scan</a:t>
            </a:r>
            <a:r>
              <a:rPr lang="en-US" sz="2525" dirty="0" smtClean="0"/>
              <a:t> should be completed before a marketing plan is written</a:t>
            </a:r>
          </a:p>
        </p:txBody>
      </p:sp>
    </p:spTree>
    <p:extLst>
      <p:ext uri="{BB962C8B-B14F-4D97-AF65-F5344CB8AC3E}">
        <p14:creationId xmlns:p14="http://schemas.microsoft.com/office/powerpoint/2010/main" val="22599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4025"/>
            <a:ext cx="8458200" cy="4800600"/>
          </a:xfrm>
        </p:spPr>
        <p:txBody>
          <a:bodyPr/>
          <a:lstStyle/>
          <a:p>
            <a:r>
              <a:rPr lang="en-US" sz="2600" dirty="0" smtClean="0"/>
              <a:t>Political factors</a:t>
            </a:r>
          </a:p>
          <a:p>
            <a:pPr lvl="1"/>
            <a:r>
              <a:rPr lang="en-US" sz="2525" dirty="0" smtClean="0"/>
              <a:t>Political structure is an important external factor for conducting global business</a:t>
            </a:r>
          </a:p>
          <a:p>
            <a:pPr lvl="1"/>
            <a:r>
              <a:rPr lang="en-US" sz="2525" dirty="0" smtClean="0"/>
              <a:t>Level of stability in a country’s government affects the success of businesses operating within that country</a:t>
            </a:r>
          </a:p>
          <a:p>
            <a:pPr lvl="1"/>
            <a:r>
              <a:rPr lang="en-US" sz="2525" dirty="0" smtClean="0"/>
              <a:t>Laws relating to trade regulation and taxation have a significant impact on business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6435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Economic </a:t>
            </a:r>
            <a:r>
              <a:rPr lang="en-US" sz="2600" dirty="0" smtClean="0"/>
              <a:t>factors</a:t>
            </a:r>
            <a:endParaRPr lang="en-US" sz="2600" dirty="0"/>
          </a:p>
          <a:p>
            <a:pPr lvl="1"/>
            <a:r>
              <a:rPr lang="en-US" sz="2525" dirty="0" smtClean="0"/>
              <a:t>Exchange </a:t>
            </a:r>
            <a:r>
              <a:rPr lang="en-US" sz="2525" dirty="0"/>
              <a:t>rate</a:t>
            </a:r>
          </a:p>
          <a:p>
            <a:pPr lvl="1"/>
            <a:r>
              <a:rPr lang="en-US" sz="2525" dirty="0" smtClean="0"/>
              <a:t>Infrastructure </a:t>
            </a:r>
            <a:endParaRPr lang="en-US" sz="2525" dirty="0"/>
          </a:p>
          <a:p>
            <a:pPr lvl="1"/>
            <a:r>
              <a:rPr lang="en-US" sz="2525" dirty="0" smtClean="0"/>
              <a:t>Cost </a:t>
            </a:r>
            <a:r>
              <a:rPr lang="en-US" sz="2525" dirty="0"/>
              <a:t>of labor </a:t>
            </a:r>
          </a:p>
          <a:p>
            <a:pPr lvl="1"/>
            <a:r>
              <a:rPr lang="en-US" sz="2525" dirty="0" smtClean="0"/>
              <a:t>Standard </a:t>
            </a:r>
            <a:r>
              <a:rPr lang="en-US" sz="2525" dirty="0"/>
              <a:t>of living </a:t>
            </a:r>
          </a:p>
          <a:p>
            <a:pPr lvl="1"/>
            <a:r>
              <a:rPr lang="en-US" sz="2525" dirty="0" smtClean="0"/>
              <a:t>Economic </a:t>
            </a:r>
            <a:r>
              <a:rPr lang="en-US" sz="2525" dirty="0"/>
              <a:t>indicators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975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Foreign exchange rate</a:t>
            </a:r>
          </a:p>
          <a:p>
            <a:pPr lvl="1"/>
            <a:r>
              <a:rPr lang="en-US" sz="2525" dirty="0" smtClean="0"/>
              <a:t>Affects operation and profitability of a business</a:t>
            </a:r>
          </a:p>
          <a:p>
            <a:pPr lvl="1"/>
            <a:r>
              <a:rPr lang="en-US" sz="2525" dirty="0" smtClean="0"/>
              <a:t>When US dollar strengthens, US products become more expensive and less attractive to foreign buyers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429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7.1-1 Cite reasons nations engage in international trade. </a:t>
            </a:r>
          </a:p>
          <a:p>
            <a:r>
              <a:rPr lang="en-US" sz="2800" dirty="0" smtClean="0"/>
              <a:t>7.1-2 Discuss currency in the global marketplace. </a:t>
            </a:r>
          </a:p>
          <a:p>
            <a:r>
              <a:rPr lang="en-US" sz="2800" dirty="0" smtClean="0"/>
              <a:t>7.1-3 Identify ways governments play a role in international business.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33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Infrastructure</a:t>
            </a:r>
            <a:r>
              <a:rPr lang="en-US" sz="2600" dirty="0" smtClean="0"/>
              <a:t> consists of the transportation systems and utilities necessary in a modern economy</a:t>
            </a:r>
          </a:p>
          <a:p>
            <a:pPr lvl="1"/>
            <a:r>
              <a:rPr lang="en-US" sz="2525" dirty="0" smtClean="0"/>
              <a:t>Considered a type of capital</a:t>
            </a:r>
          </a:p>
          <a:p>
            <a:pPr lvl="1"/>
            <a:r>
              <a:rPr lang="en-US" sz="2525" dirty="0" smtClean="0"/>
              <a:t>Is a factor of production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4467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Labor</a:t>
            </a:r>
          </a:p>
          <a:p>
            <a:pPr lvl="1"/>
            <a:r>
              <a:rPr lang="en-US" sz="2525" dirty="0" smtClean="0"/>
              <a:t>Unique labor laws in each country</a:t>
            </a:r>
          </a:p>
          <a:p>
            <a:pPr lvl="2"/>
            <a:r>
              <a:rPr lang="en-US" sz="2450" dirty="0" smtClean="0"/>
              <a:t>Who can work</a:t>
            </a:r>
          </a:p>
          <a:p>
            <a:pPr lvl="2"/>
            <a:r>
              <a:rPr lang="en-US" sz="2450" dirty="0" smtClean="0"/>
              <a:t>Standard number of days and hours of work</a:t>
            </a:r>
          </a:p>
          <a:p>
            <a:pPr lvl="2"/>
            <a:r>
              <a:rPr lang="en-US" sz="2450" dirty="0" smtClean="0"/>
              <a:t>Minimum rates of pay</a:t>
            </a:r>
          </a:p>
          <a:p>
            <a:pPr lvl="1"/>
            <a:r>
              <a:rPr lang="en-US" sz="2525" dirty="0" smtClean="0"/>
              <a:t>Varying standards of acceptable working conditions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5447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Standard of living</a:t>
            </a:r>
            <a:r>
              <a:rPr lang="en-US" sz="2600" dirty="0" smtClean="0"/>
              <a:t> is the financial well-being of the average person in a country</a:t>
            </a:r>
          </a:p>
          <a:p>
            <a:pPr lvl="1"/>
            <a:r>
              <a:rPr lang="en-US" sz="2525" dirty="0" smtClean="0"/>
              <a:t>Affects people’s demand for products</a:t>
            </a:r>
          </a:p>
          <a:p>
            <a:pPr lvl="1"/>
            <a:r>
              <a:rPr lang="en-US" sz="2525" dirty="0" smtClean="0"/>
              <a:t>Affects how people go about fulfilling their needs and wants</a:t>
            </a:r>
          </a:p>
          <a:p>
            <a:pPr lvl="1"/>
            <a:r>
              <a:rPr lang="en-US" sz="2525" dirty="0" smtClean="0"/>
              <a:t>Evaluated to determine which products to offer in a market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9403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Economic indicators</a:t>
            </a:r>
            <a:endParaRPr lang="en-US" sz="2525" dirty="0" smtClean="0"/>
          </a:p>
          <a:p>
            <a:pPr lvl="1"/>
            <a:r>
              <a:rPr lang="en-US" sz="2525" dirty="0" smtClean="0"/>
              <a:t>Gross domestic product (GDP)</a:t>
            </a:r>
          </a:p>
          <a:p>
            <a:pPr lvl="1"/>
            <a:r>
              <a:rPr lang="en-US" sz="2525" dirty="0" smtClean="0"/>
              <a:t>Inflation</a:t>
            </a:r>
          </a:p>
          <a:p>
            <a:pPr lvl="1"/>
            <a:r>
              <a:rPr lang="en-US" sz="2525" dirty="0" smtClean="0"/>
              <a:t>Interest rates</a:t>
            </a:r>
          </a:p>
          <a:p>
            <a:pPr lvl="1"/>
            <a:r>
              <a:rPr lang="en-US" sz="2525" dirty="0" smtClean="0"/>
              <a:t>Unemployment rate</a:t>
            </a:r>
          </a:p>
          <a:p>
            <a:pPr lvl="1"/>
            <a:r>
              <a:rPr lang="en-US" sz="2525" dirty="0" smtClean="0"/>
              <a:t>Stock and bond markets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8303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Social factors</a:t>
            </a:r>
          </a:p>
          <a:p>
            <a:pPr lvl="1"/>
            <a:r>
              <a:rPr lang="en-US" sz="2525" b="1" dirty="0" smtClean="0"/>
              <a:t>Demographics </a:t>
            </a:r>
            <a:r>
              <a:rPr lang="en-US" sz="2525" dirty="0" smtClean="0"/>
              <a:t>are the qualities of a specific group of people, including age, gender, income, ethnicity, education level, occupation, marital status, and family size</a:t>
            </a:r>
          </a:p>
          <a:p>
            <a:pPr lvl="1"/>
            <a:r>
              <a:rPr lang="en-US" sz="2525" b="1" dirty="0" smtClean="0"/>
              <a:t>Culture </a:t>
            </a:r>
            <a:r>
              <a:rPr lang="en-US" sz="2525" dirty="0" smtClean="0"/>
              <a:t>is the shared beliefs, customs, practices, and social behavior of a particular group or nation </a:t>
            </a:r>
          </a:p>
          <a:p>
            <a:pPr lvl="1"/>
            <a:r>
              <a:rPr lang="en-US" sz="2525" b="1" dirty="0" smtClean="0"/>
              <a:t>Diversity </a:t>
            </a:r>
            <a:r>
              <a:rPr lang="en-US" sz="2525" dirty="0" smtClean="0"/>
              <a:t>is the different backgrounds, cultures, or demographics and includes age, race, nationality, gender, mental ability, physical ability, and other qualities that make an individual unique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18543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Environmental Scan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Technological factors</a:t>
            </a:r>
          </a:p>
          <a:p>
            <a:pPr lvl="1"/>
            <a:r>
              <a:rPr lang="en-US" sz="2525" dirty="0" smtClean="0"/>
              <a:t>Affect the ease with which a business can operate within a country</a:t>
            </a:r>
          </a:p>
          <a:p>
            <a:pPr lvl="1"/>
            <a:r>
              <a:rPr lang="en-US" sz="2525" dirty="0" smtClean="0"/>
              <a:t>Affect the level of productivity possible once the business is in operation</a:t>
            </a:r>
          </a:p>
          <a:p>
            <a:pPr lvl="1"/>
            <a:r>
              <a:rPr lang="en-US" sz="2525" dirty="0" smtClean="0"/>
              <a:t>Impact the array of products offered within a country’s market</a:t>
            </a:r>
          </a:p>
          <a:p>
            <a:pPr lvl="1"/>
            <a:r>
              <a:rPr lang="en-US" sz="2525" dirty="0" smtClean="0"/>
              <a:t>Impact the cost of the products for businesses to produce and customers to purchase</a:t>
            </a:r>
          </a:p>
        </p:txBody>
      </p:sp>
    </p:spTree>
    <p:extLst>
      <p:ext uri="{BB962C8B-B14F-4D97-AF65-F5344CB8AC3E}">
        <p14:creationId xmlns:p14="http://schemas.microsoft.com/office/powerpoint/2010/main" val="25497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Marketing Strategies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Global marketing </a:t>
            </a:r>
            <a:r>
              <a:rPr lang="en-US" sz="2600" dirty="0" smtClean="0"/>
              <a:t>consists of dynamic activities that identify, anticipate, and satisfy customer demand for product in countries worldwide, while making a profit for the business</a:t>
            </a:r>
          </a:p>
          <a:p>
            <a:pPr lvl="1"/>
            <a:r>
              <a:rPr lang="en-US" sz="2525" dirty="0" smtClean="0"/>
              <a:t>Can help increase international trade</a:t>
            </a:r>
          </a:p>
          <a:p>
            <a:pPr lvl="1"/>
            <a:r>
              <a:rPr lang="en-US" sz="2525" dirty="0" smtClean="0"/>
              <a:t>The </a:t>
            </a:r>
            <a:r>
              <a:rPr lang="en-US" sz="2525" i="1" dirty="0" smtClean="0"/>
              <a:t>marketing mix</a:t>
            </a:r>
            <a:r>
              <a:rPr lang="en-US" sz="2525" dirty="0" smtClean="0"/>
              <a:t> is the strategy for using elements of the product, price, place, and promotion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6420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Marketing Strategies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Product</a:t>
            </a:r>
          </a:p>
          <a:p>
            <a:pPr lvl="1"/>
            <a:r>
              <a:rPr lang="en-US" sz="2525" dirty="0" smtClean="0"/>
              <a:t>Some products are suitable for domestic and global sales</a:t>
            </a:r>
          </a:p>
          <a:p>
            <a:pPr lvl="1"/>
            <a:r>
              <a:rPr lang="en-US" sz="2525" dirty="0" smtClean="0"/>
              <a:t>Other products can be sold globally if changes are made</a:t>
            </a:r>
          </a:p>
          <a:p>
            <a:pPr lvl="1"/>
            <a:r>
              <a:rPr lang="en-US" sz="2525" i="1" dirty="0" smtClean="0"/>
              <a:t>Product adaptations</a:t>
            </a:r>
            <a:r>
              <a:rPr lang="en-US" sz="2525" dirty="0" smtClean="0"/>
              <a:t> customize existing products to the local tastes, expectations, buying habits, and customs of a foreign market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24969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Marketing Strategies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Price</a:t>
            </a:r>
          </a:p>
          <a:p>
            <a:pPr lvl="1"/>
            <a:r>
              <a:rPr lang="en-US" sz="2525" dirty="0" smtClean="0"/>
              <a:t>Many costs must be considered</a:t>
            </a:r>
          </a:p>
          <a:p>
            <a:pPr lvl="1"/>
            <a:r>
              <a:rPr lang="en-US" sz="2525" dirty="0" smtClean="0"/>
              <a:t>Global markets might be more price-sensitive than the domestic market</a:t>
            </a:r>
          </a:p>
          <a:p>
            <a:pPr lvl="1"/>
            <a:r>
              <a:rPr lang="en-US" sz="2525" dirty="0" smtClean="0"/>
              <a:t>Profit margins might be less</a:t>
            </a:r>
          </a:p>
          <a:p>
            <a:pPr lvl="2"/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39963282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Marketing Strategies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Place</a:t>
            </a:r>
          </a:p>
          <a:p>
            <a:pPr lvl="1"/>
            <a:r>
              <a:rPr lang="en-US" sz="2525" dirty="0" smtClean="0"/>
              <a:t>Involves distribution strategies to get the product to the consumer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supply chain</a:t>
            </a:r>
            <a:r>
              <a:rPr lang="en-US" sz="2525" dirty="0" smtClean="0"/>
              <a:t> is the businesses, people, and activities involved in turning raw materials into products and delivering them to the end users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89534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globalization </a:t>
            </a:r>
          </a:p>
          <a:p>
            <a:r>
              <a:rPr lang="en-US" sz="2800" dirty="0" smtClean="0"/>
              <a:t>international trade</a:t>
            </a:r>
          </a:p>
          <a:p>
            <a:r>
              <a:rPr lang="en-US" sz="2800" dirty="0" smtClean="0"/>
              <a:t>absolute advantage</a:t>
            </a:r>
          </a:p>
          <a:p>
            <a:r>
              <a:rPr lang="en-US" sz="2800" dirty="0" smtClean="0"/>
              <a:t>comparative advantage</a:t>
            </a:r>
          </a:p>
          <a:p>
            <a:r>
              <a:rPr lang="en-US" sz="2800" dirty="0" smtClean="0"/>
              <a:t>export</a:t>
            </a:r>
          </a:p>
          <a:p>
            <a:r>
              <a:rPr lang="en-US" sz="2800" dirty="0" smtClean="0"/>
              <a:t>import</a:t>
            </a:r>
          </a:p>
          <a:p>
            <a:r>
              <a:rPr lang="en-US" sz="2800" dirty="0" smtClean="0"/>
              <a:t>balance of trade</a:t>
            </a:r>
          </a:p>
          <a:p>
            <a:r>
              <a:rPr lang="en-US" sz="2800" dirty="0" smtClean="0"/>
              <a:t>balance of payments</a:t>
            </a:r>
          </a:p>
          <a:p>
            <a:r>
              <a:rPr lang="en-US" sz="2800" dirty="0" smtClean="0"/>
              <a:t>foreign exchange rate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floating currency </a:t>
            </a:r>
          </a:p>
          <a:p>
            <a:r>
              <a:rPr lang="en-US" sz="2800" dirty="0" smtClean="0"/>
              <a:t>trade policy</a:t>
            </a:r>
          </a:p>
          <a:p>
            <a:r>
              <a:rPr lang="en-US" sz="2800" dirty="0" smtClean="0"/>
              <a:t>protectionism </a:t>
            </a:r>
          </a:p>
          <a:p>
            <a:r>
              <a:rPr lang="en-US" sz="2800" dirty="0" smtClean="0"/>
              <a:t>trade barrier</a:t>
            </a:r>
          </a:p>
          <a:p>
            <a:r>
              <a:rPr lang="en-US" sz="2800" dirty="0" smtClean="0"/>
              <a:t>embargo</a:t>
            </a:r>
          </a:p>
          <a:p>
            <a:r>
              <a:rPr lang="en-US" sz="2800" dirty="0" smtClean="0"/>
              <a:t>trade sanction </a:t>
            </a:r>
          </a:p>
          <a:p>
            <a:r>
              <a:rPr lang="en-US" sz="2800" dirty="0" smtClean="0"/>
              <a:t>tariff </a:t>
            </a:r>
          </a:p>
          <a:p>
            <a:r>
              <a:rPr lang="en-US" sz="2800" dirty="0" smtClean="0"/>
              <a:t>quota</a:t>
            </a:r>
          </a:p>
          <a:p>
            <a:r>
              <a:rPr lang="en-US" sz="2800" dirty="0" smtClean="0"/>
              <a:t>trade agreement</a:t>
            </a:r>
          </a:p>
          <a:p>
            <a:r>
              <a:rPr lang="en-US" sz="2800" dirty="0" smtClean="0"/>
              <a:t>trading bloc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49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 Marketing Strategies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Promotion</a:t>
            </a:r>
          </a:p>
          <a:p>
            <a:pPr lvl="1"/>
            <a:r>
              <a:rPr lang="en-US" sz="2525" b="1" dirty="0" smtClean="0"/>
              <a:t>Standardization </a:t>
            </a:r>
            <a:r>
              <a:rPr lang="en-US" sz="2525" dirty="0" smtClean="0"/>
              <a:t>is applying consistent promotion strategies to the marketing of a product, regardless of the specific market </a:t>
            </a:r>
          </a:p>
          <a:p>
            <a:pPr lvl="1"/>
            <a:r>
              <a:rPr lang="en-US" sz="2525" b="1" dirty="0" smtClean="0"/>
              <a:t>Adaptation </a:t>
            </a:r>
            <a:r>
              <a:rPr lang="en-US" sz="2525" dirty="0" smtClean="0"/>
              <a:t>is changing marketing strategies to meet the preferences and demands of customers in a specific market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2732195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9072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types of challenges do </a:t>
            </a:r>
            <a:r>
              <a:rPr lang="en-US" sz="2800" dirty="0" smtClean="0"/>
              <a:t>businesses </a:t>
            </a:r>
            <a:r>
              <a:rPr lang="en-US" sz="2800" dirty="0"/>
              <a:t>face when exporting?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Identifying </a:t>
            </a:r>
            <a:r>
              <a:rPr lang="en-US" sz="2800" dirty="0">
                <a:solidFill>
                  <a:srgbClr val="00B0F0"/>
                </a:solidFill>
              </a:rPr>
              <a:t>a target market and </a:t>
            </a:r>
            <a:r>
              <a:rPr lang="en-US" sz="2800" dirty="0" smtClean="0">
                <a:solidFill>
                  <a:srgbClr val="00B0F0"/>
                </a:solidFill>
              </a:rPr>
              <a:t>handling </a:t>
            </a:r>
            <a:r>
              <a:rPr lang="en-US" sz="2800" dirty="0">
                <a:solidFill>
                  <a:srgbClr val="00B0F0"/>
                </a:solidFill>
              </a:rPr>
              <a:t>problems related to </a:t>
            </a:r>
            <a:r>
              <a:rPr lang="en-US" sz="2800" dirty="0" smtClean="0">
                <a:solidFill>
                  <a:srgbClr val="00B0F0"/>
                </a:solidFill>
              </a:rPr>
              <a:t>communication</a:t>
            </a:r>
            <a:r>
              <a:rPr lang="en-US" sz="2800" dirty="0">
                <a:solidFill>
                  <a:srgbClr val="00B0F0"/>
                </a:solidFill>
              </a:rPr>
              <a:t>, shipping, and legal </a:t>
            </a:r>
            <a:r>
              <a:rPr lang="en-US" sz="2800" dirty="0" smtClean="0">
                <a:solidFill>
                  <a:srgbClr val="00B0F0"/>
                </a:solidFill>
              </a:rPr>
              <a:t>issues.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How does licensing benefit both the licensor and the licensee?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licensor earns revenue, often for little or no extra work. The licensee gets product into the market quickly.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7.2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1313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000250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When </a:t>
            </a:r>
            <a:r>
              <a:rPr lang="en-US" sz="2800" dirty="0"/>
              <a:t>conducting a global </a:t>
            </a:r>
            <a:r>
              <a:rPr lang="en-US" sz="2800" dirty="0" smtClean="0"/>
              <a:t>environmental </a:t>
            </a:r>
            <a:r>
              <a:rPr lang="en-US" sz="2800" dirty="0"/>
              <a:t>scan, what four factors </a:t>
            </a:r>
            <a:r>
              <a:rPr lang="en-US" sz="2800" dirty="0" smtClean="0"/>
              <a:t>should </a:t>
            </a:r>
            <a:r>
              <a:rPr lang="en-US" sz="2800" dirty="0"/>
              <a:t>be evaluated?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Political</a:t>
            </a:r>
            <a:r>
              <a:rPr lang="en-US" sz="2800" dirty="0">
                <a:solidFill>
                  <a:srgbClr val="00B0F0"/>
                </a:solidFill>
              </a:rPr>
              <a:t>, economic, social, and </a:t>
            </a:r>
            <a:r>
              <a:rPr lang="en-US" sz="2800" dirty="0" smtClean="0">
                <a:solidFill>
                  <a:srgbClr val="00B0F0"/>
                </a:solidFill>
              </a:rPr>
              <a:t>technological </a:t>
            </a:r>
            <a:r>
              <a:rPr lang="en-US" sz="2800" dirty="0">
                <a:solidFill>
                  <a:srgbClr val="00B0F0"/>
                </a:solidFill>
              </a:rPr>
              <a:t>factors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What are product adaptations?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Product </a:t>
            </a:r>
            <a:r>
              <a:rPr lang="en-US" sz="2800" dirty="0">
                <a:solidFill>
                  <a:srgbClr val="00B0F0"/>
                </a:solidFill>
              </a:rPr>
              <a:t>adaptations customize existing products to the local tastes, expectations, buying habits, and customs of a foreign market.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7.2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769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085560"/>
            <a:ext cx="7315200" cy="4162839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Explain </a:t>
            </a:r>
            <a:r>
              <a:rPr lang="en-US" sz="2800" dirty="0"/>
              <a:t>the difference between </a:t>
            </a:r>
            <a:r>
              <a:rPr lang="en-US" sz="2800" dirty="0" smtClean="0"/>
              <a:t>standardization </a:t>
            </a:r>
            <a:r>
              <a:rPr lang="en-US" sz="2800" dirty="0"/>
              <a:t>and adaptation strategies.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smtClean="0">
                <a:solidFill>
                  <a:srgbClr val="00B0F0"/>
                </a:solidFill>
              </a:rPr>
              <a:t>	Standardization </a:t>
            </a:r>
            <a:r>
              <a:rPr lang="en-US" sz="2800" dirty="0">
                <a:solidFill>
                  <a:srgbClr val="00B0F0"/>
                </a:solidFill>
              </a:rPr>
              <a:t>is applying consistent </a:t>
            </a:r>
            <a:r>
              <a:rPr lang="en-US" sz="2800" dirty="0" smtClean="0">
                <a:solidFill>
                  <a:srgbClr val="00B0F0"/>
                </a:solidFill>
              </a:rPr>
              <a:t>promotion </a:t>
            </a:r>
            <a:r>
              <a:rPr lang="en-US" sz="2800" dirty="0">
                <a:solidFill>
                  <a:srgbClr val="00B0F0"/>
                </a:solidFill>
              </a:rPr>
              <a:t>strategies to the marketing of a </a:t>
            </a:r>
            <a:r>
              <a:rPr lang="en-US" sz="2800" dirty="0" smtClean="0">
                <a:solidFill>
                  <a:srgbClr val="00B0F0"/>
                </a:solidFill>
              </a:rPr>
              <a:t>product, </a:t>
            </a:r>
            <a:r>
              <a:rPr lang="en-US" sz="2800" dirty="0">
                <a:solidFill>
                  <a:srgbClr val="00B0F0"/>
                </a:solidFill>
              </a:rPr>
              <a:t>regardless of the specific market. </a:t>
            </a:r>
            <a:r>
              <a:rPr lang="en-US" sz="2800" dirty="0" smtClean="0">
                <a:solidFill>
                  <a:srgbClr val="00B0F0"/>
                </a:solidFill>
              </a:rPr>
              <a:t>Adaptation </a:t>
            </a:r>
            <a:r>
              <a:rPr lang="en-US" sz="2800" dirty="0">
                <a:solidFill>
                  <a:srgbClr val="00B0F0"/>
                </a:solidFill>
              </a:rPr>
              <a:t>is changing the marketing </a:t>
            </a:r>
            <a:r>
              <a:rPr lang="en-US" sz="2800" dirty="0" smtClean="0">
                <a:solidFill>
                  <a:srgbClr val="00B0F0"/>
                </a:solidFill>
              </a:rPr>
              <a:t>strategies </a:t>
            </a:r>
            <a:r>
              <a:rPr lang="en-US" sz="2800" dirty="0">
                <a:solidFill>
                  <a:srgbClr val="00B0F0"/>
                </a:solidFill>
              </a:rPr>
              <a:t>to meet the preferences and </a:t>
            </a:r>
            <a:r>
              <a:rPr lang="en-US" sz="2800" dirty="0" smtClean="0">
                <a:solidFill>
                  <a:srgbClr val="00B0F0"/>
                </a:solidFill>
              </a:rPr>
              <a:t>demands </a:t>
            </a:r>
            <a:r>
              <a:rPr lang="en-US" sz="2800" dirty="0">
                <a:solidFill>
                  <a:srgbClr val="00B0F0"/>
                </a:solidFill>
              </a:rPr>
              <a:t>of customers in a specific </a:t>
            </a:r>
            <a:r>
              <a:rPr lang="en-US" sz="2800" dirty="0" smtClean="0">
                <a:solidFill>
                  <a:srgbClr val="00B0F0"/>
                </a:solidFill>
              </a:rPr>
              <a:t>market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 smtClean="0"/>
              <a:t>Section 7.2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99488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are you connected to the global economy?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47403" y="4585501"/>
            <a:ext cx="6799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https://www.commisceo-global.com/resources/country-guides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21809" y="3408002"/>
            <a:ext cx="37995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this website to find out info about your country.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4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Globalization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Globalization </a:t>
            </a:r>
            <a:r>
              <a:rPr lang="en-US" sz="2600" dirty="0" smtClean="0"/>
              <a:t>is the connection made among nations worldwide when economies freely move goods, labor, and money across borders </a:t>
            </a:r>
          </a:p>
          <a:p>
            <a:r>
              <a:rPr lang="en-US" sz="2600" b="1" dirty="0" smtClean="0"/>
              <a:t>International trade </a:t>
            </a:r>
            <a:r>
              <a:rPr lang="en-US" sz="2600" dirty="0" smtClean="0"/>
              <a:t>is the buying and selling of goods and services between two or more specific nations</a:t>
            </a:r>
          </a:p>
          <a:p>
            <a:r>
              <a:rPr lang="en-US" sz="2600" b="1" dirty="0" smtClean="0"/>
              <a:t>Website </a:t>
            </a:r>
            <a:r>
              <a:rPr lang="en-US" sz="2600" b="1" dirty="0" err="1" smtClean="0"/>
              <a:t>Infor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https://www.nationmaster.com/country-info/stats/Economy/Exports/Main-exports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13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Globalization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b="1" dirty="0" smtClean="0"/>
              <a:t>absolute advantage </a:t>
            </a:r>
            <a:r>
              <a:rPr lang="en-US" sz="2600" dirty="0" smtClean="0"/>
              <a:t>exists when a country can produce goods more efficiently and at a lower cost than another country </a:t>
            </a:r>
          </a:p>
          <a:p>
            <a:r>
              <a:rPr lang="en-US" sz="2600" dirty="0" smtClean="0"/>
              <a:t>A </a:t>
            </a:r>
            <a:r>
              <a:rPr lang="en-US" sz="2600" b="1" dirty="0" smtClean="0"/>
              <a:t>comparative advantage </a:t>
            </a:r>
            <a:r>
              <a:rPr lang="en-US" sz="2600" dirty="0" smtClean="0"/>
              <a:t>exists when a country specializes in products that it can produce efficiently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254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Globalization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b="1" dirty="0" smtClean="0"/>
              <a:t>export </a:t>
            </a:r>
            <a:r>
              <a:rPr lang="en-US" sz="2600" dirty="0" smtClean="0"/>
              <a:t>is a product that is produced within a country’s borders and sold in another country </a:t>
            </a:r>
          </a:p>
          <a:p>
            <a:r>
              <a:rPr lang="en-US" sz="2600" dirty="0" smtClean="0"/>
              <a:t>An </a:t>
            </a:r>
            <a:r>
              <a:rPr lang="en-US" sz="2600" b="1" dirty="0" smtClean="0"/>
              <a:t>import</a:t>
            </a:r>
            <a:r>
              <a:rPr lang="en-US" sz="2600" dirty="0" smtClean="0"/>
              <a:t> is a product that is brought into a country from outside its borders </a:t>
            </a:r>
          </a:p>
          <a:p>
            <a:r>
              <a:rPr lang="en-US" sz="2600" dirty="0" smtClean="0"/>
              <a:t>Exporting and importing have created a </a:t>
            </a:r>
            <a:r>
              <a:rPr lang="en-US" sz="2600" i="1" dirty="0" smtClean="0"/>
              <a:t>global dependency</a:t>
            </a:r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990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2052</Words>
  <Application>Microsoft Office PowerPoint</Application>
  <PresentationFormat>On-screen Show (4:3)</PresentationFormat>
  <Paragraphs>283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53</vt:i4>
      </vt:variant>
    </vt:vector>
  </HeadingPairs>
  <TitlesOfParts>
    <vt:vector size="68" baseType="lpstr">
      <vt:lpstr>Tahoma</vt:lpstr>
      <vt:lpstr>Helvetica</vt:lpstr>
      <vt:lpstr>Palatino Linotype</vt:lpstr>
      <vt:lpstr>Trebuchet MS</vt:lpstr>
      <vt:lpstr>Arial</vt:lpstr>
      <vt:lpstr>Calibri</vt:lpstr>
      <vt:lpstr>Verdana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7.1 </vt:lpstr>
      <vt:lpstr>Learning Objectives</vt:lpstr>
      <vt:lpstr>Key Terms</vt:lpstr>
      <vt:lpstr>Essential Question</vt:lpstr>
      <vt:lpstr>Globalization</vt:lpstr>
      <vt:lpstr>Globalization (Continued)</vt:lpstr>
      <vt:lpstr>Globalization (Continued)</vt:lpstr>
      <vt:lpstr>Globalization (Continued)</vt:lpstr>
      <vt:lpstr>Globalization (Continued)</vt:lpstr>
      <vt:lpstr>Globalization (Continued)</vt:lpstr>
      <vt:lpstr>Currency</vt:lpstr>
      <vt:lpstr>Currency (Continued)</vt:lpstr>
      <vt:lpstr>Currency (Continued)</vt:lpstr>
      <vt:lpstr>Role of Government in International Trade</vt:lpstr>
      <vt:lpstr>Role of Government in International Trade (Continued)</vt:lpstr>
      <vt:lpstr>Role of Government in International Trade (Continued)</vt:lpstr>
      <vt:lpstr>Role of Government in International Trade (Continued)</vt:lpstr>
      <vt:lpstr>Role of Government in International Trade (Continued)</vt:lpstr>
      <vt:lpstr>Role of Government in International Trade (Continued)</vt:lpstr>
      <vt:lpstr>Section 7.1 Review</vt:lpstr>
      <vt:lpstr>Section 7.1 Review (Continued)</vt:lpstr>
      <vt:lpstr>Section 7.1 Review (Continued)</vt:lpstr>
      <vt:lpstr>Section 7.2</vt:lpstr>
      <vt:lpstr>Learning Objectives</vt:lpstr>
      <vt:lpstr>Key Terms</vt:lpstr>
      <vt:lpstr>Essential Question </vt:lpstr>
      <vt:lpstr>Engaging in Global Business</vt:lpstr>
      <vt:lpstr>Engaging in Global Business (Continued)</vt:lpstr>
      <vt:lpstr>Engaging in Global Business (Continued)</vt:lpstr>
      <vt:lpstr>Engaging in Global Business (Continued)</vt:lpstr>
      <vt:lpstr>Engaging in Global Business (Continued)</vt:lpstr>
      <vt:lpstr>Engaging in Global Business  (Continued)</vt:lpstr>
      <vt:lpstr>Engaging in Global Business (Continued)</vt:lpstr>
      <vt:lpstr>Global Environmental Scan</vt:lpstr>
      <vt:lpstr>Global Environmental Scan (Continued)</vt:lpstr>
      <vt:lpstr>Global Environmental Scan (Continued)</vt:lpstr>
      <vt:lpstr>Global Environmental Scan (Continued)</vt:lpstr>
      <vt:lpstr>Global Environmental Scan (Continued)</vt:lpstr>
      <vt:lpstr>Global Environmental Scan (Continued)</vt:lpstr>
      <vt:lpstr>Global Environmental Scan (Continued)</vt:lpstr>
      <vt:lpstr>Global Environmental Scan (Continued)</vt:lpstr>
      <vt:lpstr>Global Environmental Scan (Continued)</vt:lpstr>
      <vt:lpstr>Global Environmental Scan (Continued)</vt:lpstr>
      <vt:lpstr>Global Marketing Strategies </vt:lpstr>
      <vt:lpstr>Global Marketing Strategies (Continued)</vt:lpstr>
      <vt:lpstr>Global Marketing Strategies (Continued)</vt:lpstr>
      <vt:lpstr>Global Marketing Strategies (Continued)</vt:lpstr>
      <vt:lpstr>Global Marketing Strategies (Continued)</vt:lpstr>
      <vt:lpstr>Section 7.2 Review</vt:lpstr>
      <vt:lpstr>Section 7.2 Review (Continued)</vt:lpstr>
      <vt:lpstr>Section 7.2 Review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2017-11-08T21:51:49Z</dcterms:created>
  <dcterms:modified xsi:type="dcterms:W3CDTF">2019-12-10T17:15:06Z</dcterms:modified>
</cp:coreProperties>
</file>