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1" r:id="rId16"/>
    <p:sldId id="282" r:id="rId17"/>
    <p:sldId id="293" r:id="rId18"/>
    <p:sldId id="283" r:id="rId19"/>
    <p:sldId id="294" r:id="rId20"/>
    <p:sldId id="285" r:id="rId21"/>
    <p:sldId id="295" r:id="rId22"/>
    <p:sldId id="296" r:id="rId23"/>
    <p:sldId id="284" r:id="rId24"/>
    <p:sldId id="297" r:id="rId25"/>
    <p:sldId id="286" r:id="rId26"/>
    <p:sldId id="287" r:id="rId27"/>
    <p:sldId id="298" r:id="rId28"/>
    <p:sldId id="299" r:id="rId29"/>
    <p:sldId id="300" r:id="rId30"/>
    <p:sldId id="301" r:id="rId31"/>
    <p:sldId id="302" r:id="rId32"/>
    <p:sldId id="263" r:id="rId33"/>
    <p:sldId id="303" r:id="rId34"/>
    <p:sldId id="288" r:id="rId35"/>
    <p:sldId id="304" r:id="rId36"/>
    <p:sldId id="264" r:id="rId37"/>
    <p:sldId id="289" r:id="rId38"/>
    <p:sldId id="265" r:id="rId39"/>
    <p:sldId id="266" r:id="rId40"/>
    <p:sldId id="269" r:id="rId41"/>
    <p:sldId id="267" r:id="rId42"/>
    <p:sldId id="270" r:id="rId43"/>
    <p:sldId id="271" r:id="rId44"/>
    <p:sldId id="272" r:id="rId45"/>
    <p:sldId id="273" r:id="rId46"/>
    <p:sldId id="274" r:id="rId47"/>
    <p:sldId id="290" r:id="rId48"/>
    <p:sldId id="306" r:id="rId49"/>
    <p:sldId id="305" r:id="rId50"/>
    <p:sldId id="307" r:id="rId51"/>
    <p:sldId id="308" r:id="rId52"/>
    <p:sldId id="292" r:id="rId53"/>
    <p:sldId id="310" r:id="rId54"/>
    <p:sldId id="275" r:id="rId55"/>
    <p:sldId id="313" r:id="rId56"/>
    <p:sldId id="312" r:id="rId57"/>
    <p:sldId id="314" r:id="rId58"/>
    <p:sldId id="315" r:id="rId59"/>
    <p:sldId id="276" r:id="rId60"/>
    <p:sldId id="316" r:id="rId61"/>
    <p:sldId id="280" r:id="rId62"/>
    <p:sldId id="278" r:id="rId6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64"/>
      <p:bold r:id="rId65"/>
      <p:italic r:id="rId66"/>
      <p:boldItalic r:id="rId67"/>
    </p:embeddedFont>
    <p:embeddedFont>
      <p:font typeface="Tahoma" panose="020B0604030504040204" pitchFamily="34" charset="0"/>
      <p:regular r:id="rId68"/>
      <p:bold r:id="rId69"/>
    </p:embeddedFont>
    <p:embeddedFont>
      <p:font typeface="Helvetica" panose="020B0604020202020204" pitchFamily="34" charset="0"/>
      <p:regular r:id="rId70"/>
      <p:bold r:id="rId71"/>
      <p:italic r:id="rId72"/>
      <p:boldItalic r:id="rId73"/>
    </p:embeddedFont>
    <p:embeddedFont>
      <p:font typeface="Palatino Linotype" panose="02040502050505030304" pitchFamily="18" charset="0"/>
      <p:regular r:id="rId74"/>
      <p:bold r:id="rId75"/>
      <p:italic r:id="rId76"/>
      <p:boldItalic r:id="rId77"/>
    </p:embeddedFont>
    <p:embeddedFont>
      <p:font typeface="Trebuchet MS" panose="020B0603020202020204" pitchFamily="34" charset="0"/>
      <p:regular r:id="rId78"/>
      <p:bold r:id="rId79"/>
      <p:italic r:id="rId80"/>
      <p:boldItalic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84" Type="http://schemas.openxmlformats.org/officeDocument/2006/relationships/font" Target="fonts/font21.fntdata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19.fntdata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4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0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3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93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70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6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55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03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66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3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064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9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36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40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2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82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844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83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697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2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213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726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181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24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44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13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2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5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2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41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43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65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7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07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09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3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75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3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465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28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36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2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85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8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0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84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8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75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58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9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7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3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69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564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4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829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94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0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1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36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1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39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9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1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361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1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1582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82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5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167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29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355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9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84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3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877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9572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935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59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3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2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43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661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53249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96577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262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05861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49" y="5688171"/>
            <a:ext cx="1790701" cy="22860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" y="2352674"/>
            <a:ext cx="6981826" cy="33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Qualitative data </a:t>
            </a:r>
            <a:r>
              <a:rPr lang="en-US" sz="2600" dirty="0" smtClean="0"/>
              <a:t>provide insight into what people think about a topic</a:t>
            </a:r>
          </a:p>
          <a:p>
            <a:r>
              <a:rPr lang="en-US" sz="2600" b="1" dirty="0" smtClean="0"/>
              <a:t>Quantitative data </a:t>
            </a:r>
            <a:r>
              <a:rPr lang="en-US" sz="2600" dirty="0" smtClean="0"/>
              <a:t>are facts and figures from which conclusions can be drawn</a:t>
            </a:r>
          </a:p>
          <a:p>
            <a:r>
              <a:rPr lang="en-US" sz="2600" dirty="0" smtClean="0"/>
              <a:t>Common ways to collect primary data include:</a:t>
            </a:r>
          </a:p>
          <a:p>
            <a:pPr lvl="1"/>
            <a:r>
              <a:rPr lang="en-US" sz="2525" dirty="0" smtClean="0"/>
              <a:t>Observations</a:t>
            </a:r>
          </a:p>
          <a:p>
            <a:pPr lvl="1"/>
            <a:r>
              <a:rPr lang="en-US" sz="2525" dirty="0" smtClean="0"/>
              <a:t>Interviews</a:t>
            </a:r>
          </a:p>
          <a:p>
            <a:pPr lvl="1"/>
            <a:r>
              <a:rPr lang="en-US" sz="2525" dirty="0" smtClean="0"/>
              <a:t>Surveys</a:t>
            </a:r>
          </a:p>
          <a:p>
            <a:pPr lvl="1"/>
            <a:r>
              <a:rPr lang="en-US" sz="2525" dirty="0" smtClean="0"/>
              <a:t>Diaries</a:t>
            </a:r>
          </a:p>
          <a:p>
            <a:pPr lvl="1"/>
            <a:r>
              <a:rPr lang="en-US" sz="2525" dirty="0" smtClean="0"/>
              <a:t>Experiments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95880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Observations</a:t>
            </a:r>
          </a:p>
          <a:p>
            <a:pPr lvl="1"/>
            <a:r>
              <a:rPr lang="en-US" sz="2525" dirty="0" smtClean="0"/>
              <a:t>Researcher watches people or situations and records facts</a:t>
            </a:r>
          </a:p>
          <a:p>
            <a:pPr lvl="1"/>
            <a:r>
              <a:rPr lang="en-US" sz="2525" dirty="0" smtClean="0"/>
              <a:t>Central research issue: consumer behavior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secret shopper</a:t>
            </a:r>
            <a:r>
              <a:rPr lang="en-US" sz="2525" dirty="0" smtClean="0"/>
              <a:t> is a person hired by a company to visit its place of business and observe the quality of service</a:t>
            </a:r>
          </a:p>
          <a:p>
            <a:pPr lvl="1"/>
            <a:r>
              <a:rPr lang="en-US" sz="2525" dirty="0" smtClean="0"/>
              <a:t>To have </a:t>
            </a:r>
            <a:r>
              <a:rPr lang="en-US" sz="2525" i="1" dirty="0" smtClean="0"/>
              <a:t>objectivity</a:t>
            </a:r>
            <a:r>
              <a:rPr lang="en-US" sz="2525" dirty="0" smtClean="0"/>
              <a:t> is to be free of personal feelings, prejudices, or interpretations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21506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i="1" dirty="0" smtClean="0"/>
              <a:t>interview</a:t>
            </a:r>
            <a:r>
              <a:rPr lang="en-US" sz="2600" dirty="0" smtClean="0"/>
              <a:t> is a formal meeting between two or more people to obtain certain information</a:t>
            </a:r>
          </a:p>
          <a:p>
            <a:pPr lvl="1"/>
            <a:r>
              <a:rPr lang="en-US" sz="2725" dirty="0"/>
              <a:t>Central research issue: </a:t>
            </a:r>
            <a:r>
              <a:rPr lang="en-US" sz="2725" dirty="0" smtClean="0"/>
              <a:t>insight into thoughts and opinions of people about product or business</a:t>
            </a:r>
          </a:p>
          <a:p>
            <a:pPr lvl="1"/>
            <a:r>
              <a:rPr lang="en-US" sz="2725" dirty="0" smtClean="0"/>
              <a:t>Conducted through</a:t>
            </a:r>
            <a:endParaRPr lang="en-US" sz="2450" dirty="0" smtClean="0"/>
          </a:p>
          <a:p>
            <a:pPr lvl="2"/>
            <a:r>
              <a:rPr lang="en-US" sz="2450" b="1" dirty="0" smtClean="0"/>
              <a:t>Focus group: </a:t>
            </a:r>
            <a:r>
              <a:rPr lang="en-US" sz="2450" dirty="0" smtClean="0"/>
              <a:t>group of people brought together to discuss a specific topic</a:t>
            </a:r>
          </a:p>
          <a:p>
            <a:pPr lvl="2"/>
            <a:r>
              <a:rPr lang="en-US" sz="2450" dirty="0" smtClean="0"/>
              <a:t>One-on-one interviews</a:t>
            </a:r>
          </a:p>
        </p:txBody>
      </p:sp>
    </p:spTree>
    <p:extLst>
      <p:ext uri="{BB962C8B-B14F-4D97-AF65-F5344CB8AC3E}">
        <p14:creationId xmlns:p14="http://schemas.microsoft.com/office/powerpoint/2010/main" val="61832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52600"/>
            <a:ext cx="8658225" cy="4800600"/>
          </a:xfrm>
        </p:spPr>
        <p:txBody>
          <a:bodyPr/>
          <a:lstStyle/>
          <a:p>
            <a:r>
              <a:rPr lang="en-US" sz="2500" dirty="0"/>
              <a:t>A </a:t>
            </a:r>
            <a:r>
              <a:rPr lang="en-US" sz="2500" b="1" dirty="0"/>
              <a:t>survey </a:t>
            </a:r>
            <a:r>
              <a:rPr lang="en-US" sz="2500" dirty="0"/>
              <a:t>is a set of questions posed to a group of people to determine how that group thinks, feels, or </a:t>
            </a:r>
            <a:r>
              <a:rPr lang="en-US" sz="2500" dirty="0" smtClean="0"/>
              <a:t>acts</a:t>
            </a:r>
          </a:p>
          <a:p>
            <a:pPr lvl="1"/>
            <a:r>
              <a:rPr lang="en-US" sz="2400" dirty="0" smtClean="0"/>
              <a:t>Central research issue: gathering facts and figures about a group of consumers</a:t>
            </a:r>
          </a:p>
          <a:p>
            <a:r>
              <a:rPr lang="en-US" sz="2500" dirty="0" smtClean="0"/>
              <a:t>Before deciding to use a written survey, consider the following:</a:t>
            </a:r>
          </a:p>
          <a:p>
            <a:pPr lvl="1"/>
            <a:r>
              <a:rPr lang="en-US" sz="2400" dirty="0" smtClean="0"/>
              <a:t>What is the best method for getting information?</a:t>
            </a:r>
          </a:p>
          <a:p>
            <a:pPr lvl="1"/>
            <a:r>
              <a:rPr lang="en-US" sz="2400" dirty="0" smtClean="0"/>
              <a:t>Who is the target audience?</a:t>
            </a:r>
          </a:p>
          <a:p>
            <a:pPr lvl="1"/>
            <a:r>
              <a:rPr lang="en-US" sz="2400" dirty="0" smtClean="0"/>
              <a:t>How many people should receive the survey to get an adequate number of responses?</a:t>
            </a:r>
          </a:p>
          <a:p>
            <a:pPr lvl="1"/>
            <a:r>
              <a:rPr lang="en-US" sz="2400" dirty="0" smtClean="0"/>
              <a:t>How will a representative sampling be selected?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5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225" y="6296025"/>
            <a:ext cx="1800225" cy="17145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072" y="1838325"/>
            <a:ext cx="428705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9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diary </a:t>
            </a:r>
            <a:r>
              <a:rPr lang="en-US" sz="2600" dirty="0" smtClean="0"/>
              <a:t>is a written record of the thoughts, activities, or plans of the writer during a given period of time</a:t>
            </a:r>
          </a:p>
          <a:p>
            <a:pPr lvl="1"/>
            <a:r>
              <a:rPr lang="en-US" sz="2525" dirty="0" smtClean="0"/>
              <a:t>Central research issue: learning about the activities of consumers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open-response format</a:t>
            </a:r>
            <a:r>
              <a:rPr lang="en-US" sz="2525" dirty="0" smtClean="0"/>
              <a:t> allows respondents to write whatever they want about their experiences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forced-choice format</a:t>
            </a:r>
            <a:r>
              <a:rPr lang="en-US" sz="2525" dirty="0" smtClean="0"/>
              <a:t> is like a multiple-choice test, where only one answer can be chosen from several options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794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475" y="5257800"/>
            <a:ext cx="1838325" cy="281899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2590800"/>
            <a:ext cx="80581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i="1" dirty="0" smtClean="0"/>
              <a:t>experiment</a:t>
            </a:r>
            <a:r>
              <a:rPr lang="en-US" sz="2600" dirty="0" smtClean="0"/>
              <a:t> is a procedure performed in a controlled environment in order to test or discover something</a:t>
            </a:r>
          </a:p>
          <a:p>
            <a:pPr lvl="1"/>
            <a:r>
              <a:rPr lang="en-US" sz="2525" dirty="0" smtClean="0"/>
              <a:t>Central research issue: testing a variable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variable </a:t>
            </a:r>
            <a:r>
              <a:rPr lang="en-US" sz="2525" dirty="0" smtClean="0"/>
              <a:t>is something that changes or can be changed</a:t>
            </a:r>
          </a:p>
          <a:p>
            <a:pPr lvl="1"/>
            <a:r>
              <a:rPr lang="en-US" sz="2525" dirty="0" smtClean="0"/>
              <a:t>Research sets up two situations that differ in only one variable</a:t>
            </a:r>
          </a:p>
          <a:p>
            <a:pPr lvl="1"/>
            <a:r>
              <a:rPr lang="en-US" sz="2525" dirty="0" smtClean="0"/>
              <a:t>Results from two experiment situations are compared for results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0914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Secondary data </a:t>
            </a:r>
            <a:r>
              <a:rPr lang="en-US" sz="2600" dirty="0" smtClean="0"/>
              <a:t>are information, statistics, or another type of data that already exists </a:t>
            </a:r>
          </a:p>
          <a:p>
            <a:pPr lvl="1"/>
            <a:r>
              <a:rPr lang="en-US" sz="2525" i="1" dirty="0" smtClean="0"/>
              <a:t>Secondary research </a:t>
            </a:r>
            <a:r>
              <a:rPr lang="en-US" sz="2525" dirty="0" smtClean="0"/>
              <a:t>is searching data already assembled and recorded by someone else </a:t>
            </a:r>
          </a:p>
          <a:p>
            <a:pPr lvl="1"/>
            <a:r>
              <a:rPr lang="en-US" sz="2525" dirty="0" smtClean="0"/>
              <a:t>Resources can include internal and external sources</a:t>
            </a:r>
          </a:p>
          <a:p>
            <a:pPr lvl="2"/>
            <a:r>
              <a:rPr lang="en-US" sz="2450" dirty="0" smtClean="0"/>
              <a:t>Governmental sources</a:t>
            </a:r>
          </a:p>
          <a:p>
            <a:pPr lvl="2"/>
            <a:r>
              <a:rPr lang="en-US" sz="2450" dirty="0" smtClean="0"/>
              <a:t>Market-research sources</a:t>
            </a:r>
          </a:p>
          <a:p>
            <a:pPr lvl="2"/>
            <a:r>
              <a:rPr lang="en-US" sz="2450" dirty="0" smtClean="0"/>
              <a:t>Academic sources</a:t>
            </a:r>
          </a:p>
          <a:p>
            <a:pPr lvl="2"/>
            <a:r>
              <a:rPr lang="en-US" sz="2450" dirty="0" smtClean="0"/>
              <a:t>Trade associations</a:t>
            </a:r>
          </a:p>
          <a:p>
            <a:pPr lvl="2"/>
            <a:r>
              <a:rPr lang="en-US" sz="2450" dirty="0" smtClean="0"/>
              <a:t>The Internet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95344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Marketing</a:t>
            </a:r>
          </a:p>
          <a:p>
            <a:r>
              <a:rPr lang="en-US" sz="5700" dirty="0" smtClean="0"/>
              <a:t>Research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8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210915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524" y="6252331"/>
            <a:ext cx="1847851" cy="228600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  <a:r>
              <a:rPr lang="en-US" sz="1000" dirty="0" smtClean="0"/>
              <a:t> </a:t>
            </a:r>
            <a:endParaRPr lang="en-US" sz="1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6362" y="1990725"/>
            <a:ext cx="6086475" cy="4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1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Market-research sources</a:t>
            </a:r>
          </a:p>
          <a:p>
            <a:pPr lvl="1"/>
            <a:r>
              <a:rPr lang="en-US" sz="2525" dirty="0" smtClean="0"/>
              <a:t>Companies’ websites</a:t>
            </a:r>
          </a:p>
          <a:p>
            <a:pPr lvl="1"/>
            <a:r>
              <a:rPr lang="en-US" sz="2525" dirty="0" smtClean="0"/>
              <a:t>Research firms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chamber of commerce </a:t>
            </a:r>
            <a:r>
              <a:rPr lang="en-US" sz="2525" dirty="0" smtClean="0"/>
              <a:t>is a group of businesses whose main purpose is to encourage local business development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46237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Academic sources</a:t>
            </a:r>
          </a:p>
          <a:p>
            <a:pPr lvl="1"/>
            <a:r>
              <a:rPr lang="en-US" sz="2525" dirty="0" smtClean="0"/>
              <a:t>Universities</a:t>
            </a:r>
          </a:p>
          <a:p>
            <a:pPr lvl="1"/>
            <a:r>
              <a:rPr lang="en-US" sz="2525" dirty="0" smtClean="0"/>
              <a:t>Community colleges</a:t>
            </a:r>
          </a:p>
          <a:p>
            <a:pPr lvl="1"/>
            <a:r>
              <a:rPr lang="en-US" sz="2525" dirty="0" smtClean="0"/>
              <a:t>Local libraries</a:t>
            </a:r>
          </a:p>
          <a:p>
            <a:pPr lvl="1"/>
            <a:r>
              <a:rPr lang="en-US" sz="2525" dirty="0" smtClean="0"/>
              <a:t>Small-business organizations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16816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trade association</a:t>
            </a:r>
            <a:r>
              <a:rPr lang="en-US" sz="2600" dirty="0" smtClean="0"/>
              <a:t> is an organization of people in a specific type of business or industry</a:t>
            </a:r>
          </a:p>
          <a:p>
            <a:pPr lvl="1"/>
            <a:r>
              <a:rPr lang="en-US" sz="2525" dirty="0" smtClean="0"/>
              <a:t>Association websites</a:t>
            </a:r>
          </a:p>
          <a:p>
            <a:pPr lvl="1"/>
            <a:r>
              <a:rPr lang="en-US" sz="2525" i="1" dirty="0" smtClean="0"/>
              <a:t>Industry publications</a:t>
            </a:r>
            <a:r>
              <a:rPr lang="en-US" sz="2525" dirty="0" smtClean="0"/>
              <a:t>, or </a:t>
            </a:r>
            <a:r>
              <a:rPr lang="en-US" sz="2525" i="1" dirty="0" smtClean="0"/>
              <a:t>trade journals</a:t>
            </a:r>
            <a:r>
              <a:rPr lang="en-US" sz="2525" dirty="0" smtClean="0"/>
              <a:t>, are magazines or newsletters focusing on a specific industry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72169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Internet</a:t>
            </a:r>
          </a:p>
          <a:p>
            <a:pPr lvl="1"/>
            <a:r>
              <a:rPr lang="en-US" sz="2525" dirty="0" smtClean="0"/>
              <a:t>Using search engines can add efficiency to the research process</a:t>
            </a:r>
          </a:p>
          <a:p>
            <a:pPr lvl="1"/>
            <a:r>
              <a:rPr lang="en-US" sz="2525" dirty="0" smtClean="0"/>
              <a:t>Information about the competition, its marketing mixes, and its promotions can be learned by viewing competitors’ websites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26799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Trend Research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trend </a:t>
            </a:r>
            <a:r>
              <a:rPr lang="en-US" sz="2600" dirty="0" smtClean="0"/>
              <a:t>is an emerging pattern of change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marketing trend </a:t>
            </a:r>
            <a:r>
              <a:rPr lang="en-US" sz="2600" dirty="0" smtClean="0"/>
              <a:t>is a pattern of change in consumer behavior that leads to changes in the marketing mix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fad </a:t>
            </a:r>
            <a:r>
              <a:rPr lang="en-US" sz="2600" dirty="0" smtClean="0"/>
              <a:t>is something that is very popular for a short time and dies out quickly</a:t>
            </a:r>
          </a:p>
          <a:p>
            <a:r>
              <a:rPr lang="en-US" sz="2600" dirty="0" smtClean="0"/>
              <a:t>Marketers interested in three types of trends</a:t>
            </a:r>
          </a:p>
          <a:p>
            <a:pPr lvl="1"/>
            <a:r>
              <a:rPr lang="en-US" sz="2525" dirty="0" smtClean="0"/>
              <a:t>Social</a:t>
            </a:r>
          </a:p>
          <a:p>
            <a:pPr lvl="1"/>
            <a:r>
              <a:rPr lang="en-US" sz="2525" dirty="0" smtClean="0"/>
              <a:t>Demographic</a:t>
            </a:r>
          </a:p>
          <a:p>
            <a:pPr lvl="1"/>
            <a:r>
              <a:rPr lang="en-US" sz="2525" dirty="0" smtClean="0"/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4256145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Trend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Social trends </a:t>
            </a:r>
            <a:r>
              <a:rPr lang="en-US" sz="2600" dirty="0"/>
              <a:t>are the patterns of change in society as a whole </a:t>
            </a:r>
            <a:endParaRPr lang="en-US" sz="2600" dirty="0" smtClean="0"/>
          </a:p>
          <a:p>
            <a:pPr lvl="1"/>
            <a:r>
              <a:rPr lang="en-US" sz="2525" dirty="0" smtClean="0"/>
              <a:t>Often lead to changes in consumer behavior</a:t>
            </a:r>
          </a:p>
          <a:p>
            <a:pPr lvl="1"/>
            <a:r>
              <a:rPr lang="en-US" sz="2525" dirty="0" smtClean="0"/>
              <a:t>A major social trend is the availability and integration of technology into our daily lives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2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Trend Research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Demographics</a:t>
            </a:r>
            <a:r>
              <a:rPr lang="en-US" sz="2600" dirty="0" smtClean="0"/>
              <a:t> are the qualities of a specific group of people, such as age, gender, and income</a:t>
            </a:r>
            <a:endParaRPr lang="en-US" sz="2600" i="1" dirty="0" smtClean="0"/>
          </a:p>
          <a:p>
            <a:pPr lvl="1"/>
            <a:r>
              <a:rPr lang="en-US" sz="2525" i="1" dirty="0" smtClean="0"/>
              <a:t>Demographic trends </a:t>
            </a:r>
            <a:r>
              <a:rPr lang="en-US" sz="2525" dirty="0" smtClean="0"/>
              <a:t>are changes in the size of different segments of the population</a:t>
            </a:r>
          </a:p>
          <a:p>
            <a:pPr lvl="1"/>
            <a:r>
              <a:rPr lang="en-US" sz="2525" dirty="0" smtClean="0"/>
              <a:t>Often bring changes in product preferences</a:t>
            </a:r>
          </a:p>
        </p:txBody>
      </p:sp>
    </p:spTree>
    <p:extLst>
      <p:ext uri="{BB962C8B-B14F-4D97-AF65-F5344CB8AC3E}">
        <p14:creationId xmlns:p14="http://schemas.microsoft.com/office/powerpoint/2010/main" val="3562079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Trend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Product trends </a:t>
            </a:r>
            <a:r>
              <a:rPr lang="en-US" sz="2600" dirty="0"/>
              <a:t>are changes in current product features or new products being </a:t>
            </a:r>
            <a:r>
              <a:rPr lang="en-US" sz="2600" dirty="0" smtClean="0"/>
              <a:t>developed</a:t>
            </a:r>
          </a:p>
          <a:p>
            <a:pPr lvl="1"/>
            <a:r>
              <a:rPr lang="en-US" sz="2525" dirty="0" smtClean="0"/>
              <a:t>Marketers must know these trends to meet customer needs</a:t>
            </a:r>
          </a:p>
          <a:p>
            <a:pPr lvl="1"/>
            <a:r>
              <a:rPr lang="en-US" sz="2525" dirty="0" smtClean="0"/>
              <a:t>Trend in electronic devices is toward interactive, wearable designs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42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66700"/>
            <a:ext cx="8467725" cy="1295400"/>
          </a:xfrm>
        </p:spPr>
        <p:txBody>
          <a:bodyPr/>
          <a:lstStyle/>
          <a:p>
            <a:r>
              <a:rPr lang="en-US" sz="4000" dirty="0" smtClean="0"/>
              <a:t>Marketing-Information System (</a:t>
            </a:r>
            <a:r>
              <a:rPr lang="en-US" sz="4000" dirty="0" err="1" smtClean="0"/>
              <a:t>MkIS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marketing-information system (</a:t>
            </a:r>
            <a:r>
              <a:rPr lang="en-US" sz="2600" b="1" dirty="0" err="1" smtClean="0"/>
              <a:t>MkIS</a:t>
            </a:r>
            <a:r>
              <a:rPr lang="en-US" sz="2600" b="1" dirty="0" smtClean="0"/>
              <a:t>) </a:t>
            </a:r>
            <a:r>
              <a:rPr lang="en-US" sz="2600" dirty="0" smtClean="0"/>
              <a:t>is the organized system of gathering, sorting, analyzing, evaluating, distributing, and storing information for marketing purposes</a:t>
            </a:r>
          </a:p>
          <a:p>
            <a:pPr lvl="1"/>
            <a:r>
              <a:rPr lang="en-US" sz="2525" dirty="0" smtClean="0"/>
              <a:t>Provides marketing intelligence so decisions can be made and problems can be solved</a:t>
            </a:r>
          </a:p>
          <a:p>
            <a:pPr lvl="1"/>
            <a:r>
              <a:rPr lang="en-US" sz="2525" b="1" dirty="0"/>
              <a:t>Database marketing </a:t>
            </a:r>
            <a:r>
              <a:rPr lang="en-US" sz="2525" dirty="0"/>
              <a:t>consists of gathering, storing, and using customer data for marketing directly to </a:t>
            </a:r>
            <a:r>
              <a:rPr lang="en-US" sz="2525" dirty="0" smtClean="0"/>
              <a:t>customers, </a:t>
            </a:r>
            <a:r>
              <a:rPr lang="en-US" sz="2525" dirty="0"/>
              <a:t>based on their </a:t>
            </a:r>
            <a:r>
              <a:rPr lang="en-US" sz="2525" dirty="0" smtClean="0"/>
              <a:t>histories </a:t>
            </a:r>
            <a:endParaRPr lang="en-US" sz="2525" b="1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9052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8.1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Marketing-Research Data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1363413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6" y="266700"/>
            <a:ext cx="8477250" cy="1295400"/>
          </a:xfrm>
        </p:spPr>
        <p:txBody>
          <a:bodyPr/>
          <a:lstStyle/>
          <a:p>
            <a:r>
              <a:rPr lang="en-US" sz="4000" dirty="0" smtClean="0"/>
              <a:t>Marketing-Information System (</a:t>
            </a:r>
            <a:r>
              <a:rPr lang="en-US" sz="4000" dirty="0" err="1" smtClean="0"/>
              <a:t>MkIS</a:t>
            </a:r>
            <a:r>
              <a:rPr lang="en-US" sz="4000" dirty="0" smtClean="0"/>
              <a:t>)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649" y="6290397"/>
            <a:ext cx="1828801" cy="276226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  <a:p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520" y="1820565"/>
            <a:ext cx="4310062" cy="4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1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7325" y="1876425"/>
            <a:ext cx="73152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marketing-information management (MIM)?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Marketing-information </a:t>
            </a:r>
            <a:r>
              <a:rPr lang="en-US" sz="2800" dirty="0">
                <a:solidFill>
                  <a:srgbClr val="00B0F0"/>
                </a:solidFill>
              </a:rPr>
              <a:t>management (MIM) is the </a:t>
            </a:r>
            <a:r>
              <a:rPr lang="en-US" sz="2800" dirty="0" smtClean="0">
                <a:solidFill>
                  <a:srgbClr val="00B0F0"/>
                </a:solidFill>
              </a:rPr>
              <a:t>marketing </a:t>
            </a:r>
            <a:r>
              <a:rPr lang="en-US" sz="2800" dirty="0">
                <a:solidFill>
                  <a:srgbClr val="00B0F0"/>
                </a:solidFill>
              </a:rPr>
              <a:t>function that involves gathering and </a:t>
            </a:r>
            <a:r>
              <a:rPr lang="en-US" sz="2800" dirty="0" smtClean="0">
                <a:solidFill>
                  <a:srgbClr val="00B0F0"/>
                </a:solidFill>
              </a:rPr>
              <a:t>analyzing </a:t>
            </a:r>
            <a:r>
              <a:rPr lang="en-US" sz="2800" dirty="0">
                <a:solidFill>
                  <a:srgbClr val="00B0F0"/>
                </a:solidFill>
              </a:rPr>
              <a:t>information about markets, customers, </a:t>
            </a:r>
            <a:r>
              <a:rPr lang="en-US" sz="2800" dirty="0" smtClean="0">
                <a:solidFill>
                  <a:srgbClr val="00B0F0"/>
                </a:solidFill>
              </a:rPr>
              <a:t>industry </a:t>
            </a:r>
            <a:r>
              <a:rPr lang="en-US" sz="2800" dirty="0">
                <a:solidFill>
                  <a:srgbClr val="00B0F0"/>
                </a:solidFill>
              </a:rPr>
              <a:t>trends, new technology, and competing </a:t>
            </a:r>
            <a:r>
              <a:rPr lang="en-US" sz="2800" dirty="0" smtClean="0">
                <a:solidFill>
                  <a:srgbClr val="00B0F0"/>
                </a:solidFill>
              </a:rPr>
              <a:t>businesses</a:t>
            </a:r>
            <a:r>
              <a:rPr lang="en-US" sz="2800" dirty="0">
                <a:solidFill>
                  <a:srgbClr val="00B0F0"/>
                </a:solidFill>
              </a:rPr>
              <a:t>. It also includes making sure the right </a:t>
            </a:r>
            <a:r>
              <a:rPr lang="en-US" sz="2800" dirty="0" smtClean="0">
                <a:solidFill>
                  <a:srgbClr val="00B0F0"/>
                </a:solidFill>
              </a:rPr>
              <a:t>people </a:t>
            </a:r>
            <a:r>
              <a:rPr lang="en-US" sz="2800" dirty="0">
                <a:solidFill>
                  <a:srgbClr val="00B0F0"/>
                </a:solidFill>
              </a:rPr>
              <a:t>in an organization get the information needed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make good business decisions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8.1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7220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86690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What </a:t>
            </a:r>
            <a:r>
              <a:rPr lang="en-US" sz="2800" dirty="0"/>
              <a:t>are the benefits of using primary data and </a:t>
            </a:r>
            <a:r>
              <a:rPr lang="en-US" sz="2800" dirty="0" smtClean="0"/>
              <a:t>secondary </a:t>
            </a:r>
            <a:r>
              <a:rPr lang="en-US" sz="2800" dirty="0"/>
              <a:t>data?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Primary </a:t>
            </a:r>
            <a:r>
              <a:rPr lang="en-US" sz="2800" dirty="0">
                <a:solidFill>
                  <a:srgbClr val="00B0F0"/>
                </a:solidFill>
              </a:rPr>
              <a:t>data is beneficial to researchers </a:t>
            </a:r>
            <a:r>
              <a:rPr lang="en-US" sz="2800" dirty="0" smtClean="0">
                <a:solidFill>
                  <a:srgbClr val="00B0F0"/>
                </a:solidFill>
              </a:rPr>
              <a:t>because </a:t>
            </a:r>
            <a:r>
              <a:rPr lang="en-US" sz="2800" dirty="0">
                <a:solidFill>
                  <a:srgbClr val="00B0F0"/>
                </a:solidFill>
              </a:rPr>
              <a:t>it is information they </a:t>
            </a:r>
            <a:r>
              <a:rPr lang="en-US" sz="2800" dirty="0" smtClean="0">
                <a:solidFill>
                  <a:srgbClr val="00B0F0"/>
                </a:solidFill>
              </a:rPr>
              <a:t>have personally collected </a:t>
            </a:r>
            <a:r>
              <a:rPr lang="en-US" sz="2800" dirty="0">
                <a:solidFill>
                  <a:srgbClr val="00B0F0"/>
                </a:solidFill>
              </a:rPr>
              <a:t>and evaluated. Researchers can design their </a:t>
            </a:r>
            <a:r>
              <a:rPr lang="en-US" sz="2800" dirty="0" smtClean="0">
                <a:solidFill>
                  <a:srgbClr val="00B0F0"/>
                </a:solidFill>
              </a:rPr>
              <a:t>data-collection </a:t>
            </a:r>
            <a:r>
              <a:rPr lang="en-US" sz="2800" dirty="0">
                <a:solidFill>
                  <a:srgbClr val="00B0F0"/>
                </a:solidFill>
              </a:rPr>
              <a:t>methods to meet their </a:t>
            </a:r>
            <a:r>
              <a:rPr lang="en-US" sz="2800" dirty="0" smtClean="0">
                <a:solidFill>
                  <a:srgbClr val="00B0F0"/>
                </a:solidFill>
              </a:rPr>
              <a:t>needs. The research </a:t>
            </a:r>
            <a:r>
              <a:rPr lang="en-US" sz="2800" dirty="0">
                <a:solidFill>
                  <a:srgbClr val="00B0F0"/>
                </a:solidFill>
              </a:rPr>
              <a:t>can be tailored to a specific target market. </a:t>
            </a:r>
            <a:r>
              <a:rPr lang="en-US" sz="2800" dirty="0" smtClean="0">
                <a:solidFill>
                  <a:srgbClr val="00B0F0"/>
                </a:solidFill>
              </a:rPr>
              <a:t>Secondary </a:t>
            </a:r>
            <a:r>
              <a:rPr lang="en-US" sz="2800" dirty="0">
                <a:solidFill>
                  <a:srgbClr val="00B0F0"/>
                </a:solidFill>
              </a:rPr>
              <a:t>data are usually easier to find and less </a:t>
            </a:r>
            <a:r>
              <a:rPr lang="en-US" sz="2800" dirty="0" smtClean="0">
                <a:solidFill>
                  <a:srgbClr val="00B0F0"/>
                </a:solidFill>
              </a:rPr>
              <a:t>expensive </a:t>
            </a:r>
            <a:r>
              <a:rPr lang="en-US" sz="2800" dirty="0">
                <a:solidFill>
                  <a:srgbClr val="00B0F0"/>
                </a:solidFill>
              </a:rPr>
              <a:t>than primary data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8.1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024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is sample size?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sample size is the number </a:t>
            </a:r>
            <a:r>
              <a:rPr lang="en-US" sz="2800" dirty="0" smtClean="0">
                <a:solidFill>
                  <a:srgbClr val="00B0F0"/>
                </a:solidFill>
              </a:rPr>
              <a:t>of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people </a:t>
            </a:r>
            <a:r>
              <a:rPr lang="en-US" sz="2800" dirty="0">
                <a:solidFill>
                  <a:srgbClr val="00B0F0"/>
                </a:solidFill>
              </a:rPr>
              <a:t>in </a:t>
            </a:r>
            <a:r>
              <a:rPr lang="en-US" sz="2800" dirty="0" smtClean="0">
                <a:solidFill>
                  <a:srgbClr val="00B0F0"/>
                </a:solidFill>
              </a:rPr>
              <a:t>a </a:t>
            </a:r>
            <a:r>
              <a:rPr lang="en-US" sz="2800" dirty="0">
                <a:solidFill>
                  <a:srgbClr val="00B0F0"/>
                </a:solidFill>
              </a:rPr>
              <a:t>research sample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How are trends different from fads?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Fads </a:t>
            </a:r>
            <a:r>
              <a:rPr lang="en-US" sz="2800" dirty="0">
                <a:solidFill>
                  <a:srgbClr val="00B0F0"/>
                </a:solidFill>
              </a:rPr>
              <a:t>are very popular for a short time and die out quickly. Trends develop over a long period of time and affect large numbers of people.</a:t>
            </a: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8.1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7702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How </a:t>
            </a:r>
            <a:r>
              <a:rPr lang="en-US" sz="2800" dirty="0"/>
              <a:t>is a marketing-information system </a:t>
            </a:r>
            <a:r>
              <a:rPr lang="en-US" sz="2800" dirty="0" smtClean="0"/>
              <a:t>(</a:t>
            </a:r>
            <a:r>
              <a:rPr lang="en-US" sz="2800" dirty="0" err="1"/>
              <a:t>MkIS</a:t>
            </a:r>
            <a:r>
              <a:rPr lang="en-US" sz="2800" dirty="0"/>
              <a:t>) </a:t>
            </a:r>
            <a:r>
              <a:rPr lang="en-US" sz="2800" dirty="0" smtClean="0"/>
              <a:t>used </a:t>
            </a:r>
            <a:r>
              <a:rPr lang="en-US" sz="2800" dirty="0"/>
              <a:t>in customer relationship </a:t>
            </a:r>
            <a:r>
              <a:rPr lang="en-US" sz="2800" dirty="0" smtClean="0"/>
              <a:t>management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information stored in a company’s </a:t>
            </a:r>
            <a:r>
              <a:rPr lang="en-US" sz="2800" dirty="0" err="1">
                <a:solidFill>
                  <a:srgbClr val="00B0F0"/>
                </a:solidFill>
              </a:rPr>
              <a:t>MkIS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help target offers to customers </a:t>
            </a:r>
            <a:r>
              <a:rPr lang="en-US" sz="2800" dirty="0" smtClean="0">
                <a:solidFill>
                  <a:srgbClr val="00B0F0"/>
                </a:solidFill>
              </a:rPr>
              <a:t>based </a:t>
            </a:r>
            <a:r>
              <a:rPr lang="en-US" sz="2800" dirty="0">
                <a:solidFill>
                  <a:srgbClr val="00B0F0"/>
                </a:solidFill>
              </a:rPr>
              <a:t>on </a:t>
            </a:r>
            <a:r>
              <a:rPr lang="en-US" sz="2800" dirty="0" smtClean="0">
                <a:solidFill>
                  <a:srgbClr val="00B0F0"/>
                </a:solidFill>
              </a:rPr>
              <a:t>products </a:t>
            </a:r>
            <a:r>
              <a:rPr lang="en-US" sz="2800" dirty="0">
                <a:solidFill>
                  <a:srgbClr val="00B0F0"/>
                </a:solidFill>
              </a:rPr>
              <a:t>they have already purchased. In doing </a:t>
            </a:r>
            <a:r>
              <a:rPr lang="en-US" sz="2800" dirty="0" smtClean="0">
                <a:solidFill>
                  <a:srgbClr val="00B0F0"/>
                </a:solidFill>
              </a:rPr>
              <a:t>this</a:t>
            </a:r>
            <a:r>
              <a:rPr lang="en-US" sz="2800" dirty="0">
                <a:solidFill>
                  <a:srgbClr val="00B0F0"/>
                </a:solidFill>
              </a:rPr>
              <a:t>, customers feel like the company knows </a:t>
            </a:r>
            <a:r>
              <a:rPr lang="en-US" sz="2800" dirty="0" smtClean="0">
                <a:solidFill>
                  <a:srgbClr val="00B0F0"/>
                </a:solidFill>
              </a:rPr>
              <a:t>them </a:t>
            </a:r>
            <a:r>
              <a:rPr lang="en-US" sz="2800" dirty="0">
                <a:solidFill>
                  <a:srgbClr val="00B0F0"/>
                </a:solidFill>
              </a:rPr>
              <a:t>and what they want or need.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8.1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0207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8.2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Conducting Marketing Research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7227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8.2-1 Identify steps in the marketing-research process.</a:t>
            </a:r>
          </a:p>
          <a:p>
            <a:r>
              <a:rPr lang="en-US" sz="2800" dirty="0" smtClean="0"/>
              <a:t>8.2-2 Describe reasons why marketing research may be unreliable.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45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6225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hypothesis</a:t>
            </a:r>
          </a:p>
          <a:p>
            <a:r>
              <a:rPr lang="en-US" sz="2800" dirty="0" smtClean="0"/>
              <a:t>raw data</a:t>
            </a:r>
          </a:p>
          <a:p>
            <a:r>
              <a:rPr lang="en-US" sz="2800" dirty="0" smtClean="0"/>
              <a:t>data mining</a:t>
            </a:r>
          </a:p>
          <a:p>
            <a:r>
              <a:rPr lang="en-US" sz="2800" dirty="0" smtClean="0"/>
              <a:t>table</a:t>
            </a:r>
          </a:p>
          <a:p>
            <a:r>
              <a:rPr lang="en-US" sz="2800" dirty="0" smtClean="0"/>
              <a:t>graph</a:t>
            </a:r>
          </a:p>
          <a:p>
            <a:r>
              <a:rPr lang="en-US" sz="2800" dirty="0" smtClean="0"/>
              <a:t>chart</a:t>
            </a:r>
          </a:p>
          <a:p>
            <a:r>
              <a:rPr lang="en-US" sz="2800" dirty="0" smtClean="0"/>
              <a:t>reliability </a:t>
            </a:r>
          </a:p>
          <a:p>
            <a:r>
              <a:rPr lang="en-US" sz="2800" dirty="0" smtClean="0"/>
              <a:t>validity </a:t>
            </a:r>
          </a:p>
          <a:p>
            <a:r>
              <a:rPr lang="en-US" sz="2800" dirty="0" smtClean="0"/>
              <a:t>order bias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33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is accuracy important for marketing research?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61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Informal and formal research methods help businesses understand what customers really want and need</a:t>
            </a:r>
          </a:p>
          <a:p>
            <a:r>
              <a:rPr lang="en-US" sz="2600" i="1" dirty="0" smtClean="0"/>
              <a:t>Informal research </a:t>
            </a:r>
            <a:r>
              <a:rPr lang="en-US" sz="2600" dirty="0" smtClean="0"/>
              <a:t>might take place with little or no planning </a:t>
            </a:r>
          </a:p>
          <a:p>
            <a:pPr lvl="1"/>
            <a:r>
              <a:rPr lang="en-US" sz="2525" dirty="0" smtClean="0"/>
              <a:t>Talking with customers about what they think of products and services</a:t>
            </a:r>
          </a:p>
          <a:p>
            <a:pPr lvl="1"/>
            <a:r>
              <a:rPr lang="en-US" sz="2525" dirty="0" smtClean="0"/>
              <a:t>Asking customers questions about the products and what they are buying</a:t>
            </a:r>
          </a:p>
        </p:txBody>
      </p:sp>
    </p:spTree>
    <p:extLst>
      <p:ext uri="{BB962C8B-B14F-4D97-AF65-F5344CB8AC3E}">
        <p14:creationId xmlns:p14="http://schemas.microsoft.com/office/powerpoint/2010/main" val="327623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8.1-1 Identify two types of data gathered through marketing research. </a:t>
            </a:r>
          </a:p>
          <a:p>
            <a:r>
              <a:rPr lang="en-US" sz="2800" dirty="0" smtClean="0"/>
              <a:t>8.1-2 Discuss trend research. </a:t>
            </a:r>
          </a:p>
          <a:p>
            <a:r>
              <a:rPr lang="en-US" sz="2800" dirty="0" smtClean="0"/>
              <a:t>8.1-3 Explain the purpose of a marketing-information system.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043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Formal research </a:t>
            </a:r>
            <a:r>
              <a:rPr lang="en-US" sz="2600" dirty="0"/>
              <a:t>involves a strategy and requires </a:t>
            </a:r>
            <a:r>
              <a:rPr lang="en-US" sz="2600" dirty="0" smtClean="0"/>
              <a:t>planning </a:t>
            </a:r>
            <a:endParaRPr lang="en-US" sz="2600" dirty="0"/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Define the problem.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Conduct background research.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State a hypothesis.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Develop a research plan.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Collect the data.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Analyze the data.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Draw conclusions and make recommendations.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525" dirty="0"/>
              <a:t>Follow up. </a:t>
            </a:r>
          </a:p>
        </p:txBody>
      </p:sp>
    </p:spTree>
    <p:extLst>
      <p:ext uri="{BB962C8B-B14F-4D97-AF65-F5344CB8AC3E}">
        <p14:creationId xmlns:p14="http://schemas.microsoft.com/office/powerpoint/2010/main" val="3105023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1. Define the problem</a:t>
            </a:r>
          </a:p>
          <a:p>
            <a:pPr lvl="1"/>
            <a:r>
              <a:rPr lang="en-US" sz="2525" dirty="0" smtClean="0"/>
              <a:t>Ask the questions for which answers are needed</a:t>
            </a:r>
          </a:p>
          <a:p>
            <a:pPr lvl="1"/>
            <a:r>
              <a:rPr lang="en-US" sz="2525" dirty="0" smtClean="0"/>
              <a:t>Create a written statement precisely defining the problem</a:t>
            </a:r>
          </a:p>
          <a:p>
            <a:pPr lvl="1"/>
            <a:r>
              <a:rPr lang="en-US" sz="2525" dirty="0" smtClean="0"/>
              <a:t>Analyze the problem or situation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927558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2. Conduct background research</a:t>
            </a:r>
          </a:p>
          <a:p>
            <a:pPr lvl="1"/>
            <a:r>
              <a:rPr lang="en-US" sz="2525" dirty="0" smtClean="0"/>
              <a:t>Personal interviews with current and potential customers</a:t>
            </a:r>
          </a:p>
          <a:p>
            <a:pPr lvl="1"/>
            <a:r>
              <a:rPr lang="en-US" sz="2525" dirty="0" smtClean="0"/>
              <a:t>Gather research about the competition and industry</a:t>
            </a:r>
          </a:p>
          <a:p>
            <a:pPr marL="0" indent="0">
              <a:buNone/>
            </a:pPr>
            <a:r>
              <a:rPr lang="en-US" sz="2525" dirty="0"/>
              <a:t>3. State a hypothesis</a:t>
            </a:r>
          </a:p>
          <a:p>
            <a:pPr lvl="1"/>
            <a:r>
              <a:rPr lang="en-US" sz="2450" dirty="0"/>
              <a:t>A </a:t>
            </a:r>
            <a:r>
              <a:rPr lang="en-US" sz="2450" b="1" dirty="0"/>
              <a:t>hypothesis </a:t>
            </a:r>
            <a:r>
              <a:rPr lang="en-US" sz="2450" dirty="0"/>
              <a:t>is a statement that can be tested and proved to be either true or false </a:t>
            </a:r>
          </a:p>
          <a:p>
            <a:pPr lvl="1"/>
            <a:r>
              <a:rPr lang="en-US" sz="2450" dirty="0"/>
              <a:t>Always stated in the positive</a:t>
            </a:r>
          </a:p>
          <a:p>
            <a:pPr lvl="1"/>
            <a:r>
              <a:rPr lang="en-US" sz="2450" dirty="0"/>
              <a:t>Test the hypothesis before creating a marketing plan based on </a:t>
            </a:r>
            <a:r>
              <a:rPr lang="en-US" sz="2450" dirty="0" smtClean="0"/>
              <a:t>it</a:t>
            </a:r>
            <a:endParaRPr lang="en-US" sz="2525" dirty="0" smtClean="0"/>
          </a:p>
          <a:p>
            <a:pPr marL="342900" lvl="1" indent="0">
              <a:buNone/>
            </a:pP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09751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4. Develop a research plan</a:t>
            </a:r>
          </a:p>
          <a:p>
            <a:pPr lvl="1"/>
            <a:r>
              <a:rPr lang="en-US" sz="2525" dirty="0" smtClean="0"/>
              <a:t>Necessary to test the hypothesis and produce a desired outcome</a:t>
            </a:r>
          </a:p>
          <a:p>
            <a:pPr lvl="1"/>
            <a:r>
              <a:rPr lang="en-US" sz="2525" dirty="0" smtClean="0"/>
              <a:t>Must be in place to accommodate the requirement of quantitative date, qualitative data, or both</a:t>
            </a:r>
          </a:p>
          <a:p>
            <a:pPr lvl="1"/>
            <a:r>
              <a:rPr lang="en-US" sz="2525" dirty="0" smtClean="0"/>
              <a:t>Choose and design research instruments</a:t>
            </a:r>
          </a:p>
          <a:p>
            <a:pPr lvl="1"/>
            <a:r>
              <a:rPr lang="en-US" sz="2525" dirty="0" smtClean="0"/>
              <a:t>Develop budgets to accommodate costs</a:t>
            </a:r>
          </a:p>
          <a:p>
            <a:pPr lvl="1"/>
            <a:r>
              <a:rPr lang="en-US" sz="2525" dirty="0" smtClean="0"/>
              <a:t>Identify the type of data needed and where it can be found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936669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5. Collect the data</a:t>
            </a:r>
          </a:p>
          <a:p>
            <a:pPr lvl="1"/>
            <a:r>
              <a:rPr lang="en-US" sz="2525" dirty="0" smtClean="0"/>
              <a:t>Might be done by internal marketing employees or by hiring an external firm</a:t>
            </a:r>
          </a:p>
          <a:p>
            <a:pPr lvl="1"/>
            <a:r>
              <a:rPr lang="en-US" sz="2525" dirty="0" smtClean="0"/>
              <a:t>Requires training for the people who are doing the research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280609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43075"/>
            <a:ext cx="8458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525" dirty="0" smtClean="0"/>
              <a:t>6. Analyze the data</a:t>
            </a:r>
          </a:p>
          <a:p>
            <a:pPr lvl="1"/>
            <a:r>
              <a:rPr lang="en-US" sz="2450" dirty="0" smtClean="0"/>
              <a:t>Research that has not yet been analyzed is called </a:t>
            </a:r>
            <a:r>
              <a:rPr lang="en-US" sz="2450" b="1" dirty="0" smtClean="0"/>
              <a:t>raw data </a:t>
            </a:r>
          </a:p>
          <a:p>
            <a:pPr lvl="1"/>
            <a:r>
              <a:rPr lang="en-US" sz="2450" b="1" dirty="0" smtClean="0"/>
              <a:t>Data mining </a:t>
            </a:r>
            <a:r>
              <a:rPr lang="en-US" sz="2450" dirty="0" smtClean="0"/>
              <a:t>is searching through large amounts of digital data to find useful patterns or trends</a:t>
            </a:r>
          </a:p>
          <a:p>
            <a:pPr lvl="1"/>
            <a:r>
              <a:rPr lang="en-US" sz="2450" dirty="0" smtClean="0"/>
              <a:t>After data is analyzed, it can presented in:</a:t>
            </a:r>
          </a:p>
          <a:p>
            <a:pPr lvl="2"/>
            <a:r>
              <a:rPr lang="en-US" sz="2375" dirty="0"/>
              <a:t>A </a:t>
            </a:r>
            <a:r>
              <a:rPr lang="en-US" sz="2375" b="1" dirty="0"/>
              <a:t>table</a:t>
            </a:r>
            <a:r>
              <a:rPr lang="en-US" sz="2375" dirty="0"/>
              <a:t> displays information in columns and rows and is often used to compare data </a:t>
            </a:r>
          </a:p>
          <a:p>
            <a:pPr lvl="2"/>
            <a:r>
              <a:rPr lang="en-US" sz="2375" dirty="0"/>
              <a:t>A </a:t>
            </a:r>
            <a:r>
              <a:rPr lang="en-US" sz="2375" b="1" dirty="0"/>
              <a:t>graph</a:t>
            </a:r>
            <a:r>
              <a:rPr lang="en-US" sz="2375" dirty="0"/>
              <a:t> depicts information through the use of lines, bars, or other symbols</a:t>
            </a:r>
          </a:p>
          <a:p>
            <a:pPr lvl="2"/>
            <a:r>
              <a:rPr lang="en-US" sz="2375" dirty="0"/>
              <a:t>A </a:t>
            </a:r>
            <a:r>
              <a:rPr lang="en-US" sz="2375" b="1" dirty="0" smtClean="0"/>
              <a:t>chart </a:t>
            </a:r>
            <a:r>
              <a:rPr lang="en-US" sz="2375" dirty="0" smtClean="0"/>
              <a:t>shows </a:t>
            </a:r>
            <a:r>
              <a:rPr lang="en-US" sz="2375" dirty="0"/>
              <a:t>a process or </a:t>
            </a:r>
            <a:r>
              <a:rPr lang="en-US" sz="2375" dirty="0" smtClean="0"/>
              <a:t>hierarchy</a:t>
            </a:r>
            <a:endParaRPr lang="en-US" sz="2375" dirty="0"/>
          </a:p>
        </p:txBody>
      </p:sp>
    </p:spTree>
    <p:extLst>
      <p:ext uri="{BB962C8B-B14F-4D97-AF65-F5344CB8AC3E}">
        <p14:creationId xmlns:p14="http://schemas.microsoft.com/office/powerpoint/2010/main" val="1704663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Marketing-Research Process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7. Draw conclusions and make recommendations</a:t>
            </a:r>
          </a:p>
          <a:p>
            <a:pPr lvl="1"/>
            <a:r>
              <a:rPr lang="en-US" sz="2525" dirty="0" smtClean="0"/>
              <a:t>Based on data analysis</a:t>
            </a:r>
          </a:p>
          <a:p>
            <a:pPr lvl="1"/>
            <a:r>
              <a:rPr lang="en-US" sz="2525" dirty="0" smtClean="0"/>
              <a:t>Share results of research with others in the company</a:t>
            </a:r>
          </a:p>
          <a:p>
            <a:pPr lvl="1"/>
            <a:r>
              <a:rPr lang="en-US" sz="2525" dirty="0" smtClean="0"/>
              <a:t>Usually written in a formal report</a:t>
            </a:r>
          </a:p>
          <a:p>
            <a:pPr marL="0" indent="0">
              <a:buNone/>
            </a:pPr>
            <a:r>
              <a:rPr lang="en-US" sz="2600" dirty="0"/>
              <a:t>8. Follow up</a:t>
            </a:r>
          </a:p>
          <a:p>
            <a:pPr lvl="1"/>
            <a:r>
              <a:rPr lang="en-US" sz="2525" dirty="0"/>
              <a:t>Determine if the recommendations from the research were implemented</a:t>
            </a:r>
          </a:p>
          <a:p>
            <a:pPr lvl="1"/>
            <a:r>
              <a:rPr lang="en-US" sz="2525" dirty="0"/>
              <a:t>Give feedback to the researcher on the results and if the goals were </a:t>
            </a:r>
            <a:r>
              <a:rPr lang="en-US" sz="2525" dirty="0" smtClean="0"/>
              <a:t>met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440496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 of Marketing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Reliability </a:t>
            </a:r>
            <a:r>
              <a:rPr lang="en-US" sz="2600" dirty="0" smtClean="0"/>
              <a:t>is the quality of providing consistent and dependable measurement and results</a:t>
            </a:r>
          </a:p>
          <a:p>
            <a:r>
              <a:rPr lang="en-US" sz="2600" dirty="0" smtClean="0"/>
              <a:t>Marketing research can be unreliable for several reasons</a:t>
            </a:r>
          </a:p>
          <a:p>
            <a:pPr lvl="1"/>
            <a:r>
              <a:rPr lang="en-US" sz="2525" dirty="0" smtClean="0"/>
              <a:t>Research sample</a:t>
            </a:r>
          </a:p>
          <a:p>
            <a:pPr lvl="1"/>
            <a:r>
              <a:rPr lang="en-US" sz="2525" dirty="0" smtClean="0"/>
              <a:t>Question structure</a:t>
            </a:r>
          </a:p>
          <a:p>
            <a:pPr lvl="1"/>
            <a:r>
              <a:rPr lang="en-US" sz="2525" dirty="0" smtClean="0"/>
              <a:t>Data analysis</a:t>
            </a:r>
          </a:p>
          <a:p>
            <a:pPr lvl="1"/>
            <a:r>
              <a:rPr lang="en-US" sz="2525" dirty="0" smtClean="0"/>
              <a:t>Reporting errors</a:t>
            </a:r>
          </a:p>
        </p:txBody>
      </p:sp>
    </p:spTree>
    <p:extLst>
      <p:ext uri="{BB962C8B-B14F-4D97-AF65-F5344CB8AC3E}">
        <p14:creationId xmlns:p14="http://schemas.microsoft.com/office/powerpoint/2010/main" val="4103293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 of 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Research samples</a:t>
            </a:r>
          </a:p>
          <a:p>
            <a:pPr lvl="1"/>
            <a:r>
              <a:rPr lang="en-US" sz="2525" dirty="0" smtClean="0"/>
              <a:t>Might be too small</a:t>
            </a:r>
          </a:p>
          <a:p>
            <a:pPr lvl="1"/>
            <a:r>
              <a:rPr lang="en-US" sz="2525" dirty="0" smtClean="0"/>
              <a:t>Might include people who are not in the targeted market</a:t>
            </a:r>
          </a:p>
          <a:p>
            <a:pPr lvl="1"/>
            <a:r>
              <a:rPr lang="en-US" sz="2525" dirty="0" smtClean="0"/>
              <a:t>The wrong target market might have been used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950986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 of 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Question structure</a:t>
            </a:r>
          </a:p>
          <a:p>
            <a:pPr lvl="1"/>
            <a:r>
              <a:rPr lang="en-US" sz="2525" b="1" dirty="0" smtClean="0"/>
              <a:t>Validity </a:t>
            </a:r>
            <a:r>
              <a:rPr lang="en-US" sz="2525" dirty="0"/>
              <a:t>is the extent to which questions address the intended marketing-research </a:t>
            </a:r>
            <a:r>
              <a:rPr lang="en-US" sz="2525" dirty="0" smtClean="0"/>
              <a:t>topic </a:t>
            </a:r>
            <a:endParaRPr lang="en-US" sz="2525" dirty="0"/>
          </a:p>
          <a:p>
            <a:pPr lvl="1"/>
            <a:r>
              <a:rPr lang="en-US" sz="2525" b="1" dirty="0"/>
              <a:t>Order bias </a:t>
            </a:r>
            <a:r>
              <a:rPr lang="en-US" sz="2525" dirty="0"/>
              <a:t>is the skewing of results caused by the order in which questions are placed in a </a:t>
            </a:r>
            <a:r>
              <a:rPr lang="en-US" sz="2525" dirty="0" smtClean="0"/>
              <a:t>survey </a:t>
            </a:r>
            <a:endParaRPr lang="en-US" sz="2525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0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marketing research</a:t>
            </a:r>
          </a:p>
          <a:p>
            <a:r>
              <a:rPr lang="en-US" sz="2800" dirty="0" smtClean="0"/>
              <a:t>data</a:t>
            </a:r>
          </a:p>
          <a:p>
            <a:r>
              <a:rPr lang="en-US" sz="2800" dirty="0" smtClean="0"/>
              <a:t>database</a:t>
            </a:r>
          </a:p>
          <a:p>
            <a:r>
              <a:rPr lang="en-US" sz="2800" dirty="0" smtClean="0"/>
              <a:t>primary data</a:t>
            </a:r>
          </a:p>
          <a:p>
            <a:r>
              <a:rPr lang="en-US" sz="2800" dirty="0" smtClean="0"/>
              <a:t>representative sampling</a:t>
            </a:r>
          </a:p>
          <a:p>
            <a:r>
              <a:rPr lang="en-US" sz="2800" dirty="0" smtClean="0"/>
              <a:t>qualitative data</a:t>
            </a:r>
          </a:p>
          <a:p>
            <a:r>
              <a:rPr lang="en-US" sz="2800" dirty="0" smtClean="0"/>
              <a:t>quantitative data</a:t>
            </a:r>
          </a:p>
          <a:p>
            <a:r>
              <a:rPr lang="en-US" sz="2800" dirty="0" smtClean="0"/>
              <a:t>focus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survey</a:t>
            </a:r>
          </a:p>
          <a:p>
            <a:r>
              <a:rPr lang="en-US" sz="2800" dirty="0"/>
              <a:t>variable</a:t>
            </a:r>
          </a:p>
          <a:p>
            <a:r>
              <a:rPr lang="en-US" sz="2800" dirty="0"/>
              <a:t>secondary data</a:t>
            </a:r>
          </a:p>
          <a:p>
            <a:r>
              <a:rPr lang="en-US" sz="2800" dirty="0"/>
              <a:t>marketing trend</a:t>
            </a:r>
          </a:p>
          <a:p>
            <a:r>
              <a:rPr lang="en-US" sz="2800" dirty="0"/>
              <a:t>social trend </a:t>
            </a:r>
          </a:p>
          <a:p>
            <a:r>
              <a:rPr lang="en-US" sz="2800" dirty="0"/>
              <a:t>marketing-information system (</a:t>
            </a:r>
            <a:r>
              <a:rPr lang="en-US" sz="2800" dirty="0" err="1"/>
              <a:t>MkIS</a:t>
            </a:r>
            <a:r>
              <a:rPr lang="en-US" sz="2800" dirty="0"/>
              <a:t>)</a:t>
            </a:r>
          </a:p>
          <a:p>
            <a:r>
              <a:rPr lang="en-US" sz="2800" dirty="0"/>
              <a:t>database marketing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 of 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Data analysis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i="1" dirty="0" smtClean="0"/>
              <a:t>error </a:t>
            </a:r>
            <a:r>
              <a:rPr lang="en-US" sz="2525" dirty="0" smtClean="0"/>
              <a:t>is a mistake, usually unintentional, that can cause misinterpretation or misunderstanding</a:t>
            </a:r>
          </a:p>
          <a:p>
            <a:pPr lvl="1"/>
            <a:r>
              <a:rPr lang="en-US" sz="2525" dirty="0" smtClean="0"/>
              <a:t>Some researchers say that a </a:t>
            </a:r>
            <a:r>
              <a:rPr lang="en-US" sz="2525" i="1" dirty="0" smtClean="0"/>
              <a:t>gut feeling</a:t>
            </a:r>
            <a:r>
              <a:rPr lang="en-US" sz="2525" dirty="0" smtClean="0"/>
              <a:t> gives them better results than costly marketing research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105901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Reliability of 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Reporting errors</a:t>
            </a:r>
          </a:p>
          <a:p>
            <a:pPr lvl="1"/>
            <a:r>
              <a:rPr lang="en-US" sz="2525" dirty="0" smtClean="0"/>
              <a:t>Most common is misrepresenting the research results</a:t>
            </a:r>
          </a:p>
          <a:p>
            <a:pPr lvl="1"/>
            <a:r>
              <a:rPr lang="en-US" sz="2525" dirty="0" smtClean="0"/>
              <a:t>Can be as simple as poor grammar and sentence structure</a:t>
            </a:r>
          </a:p>
          <a:p>
            <a:pPr lvl="1"/>
            <a:r>
              <a:rPr lang="en-US" sz="2525" dirty="0" smtClean="0"/>
              <a:t>Can be as complex as choosing poor visuals to show research results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04443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7325" y="19907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informal </a:t>
            </a:r>
            <a:r>
              <a:rPr lang="en-US" sz="2800" dirty="0" smtClean="0"/>
              <a:t>research </a:t>
            </a:r>
            <a:r>
              <a:rPr lang="en-US" sz="2800" dirty="0"/>
              <a:t>and formal research?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Informal </a:t>
            </a:r>
            <a:r>
              <a:rPr lang="en-US" sz="2800" dirty="0">
                <a:solidFill>
                  <a:srgbClr val="00B0F0"/>
                </a:solidFill>
              </a:rPr>
              <a:t>research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take place with little </a:t>
            </a:r>
            <a:r>
              <a:rPr lang="en-US" sz="2800" dirty="0" smtClean="0">
                <a:solidFill>
                  <a:srgbClr val="00B0F0"/>
                </a:solidFill>
              </a:rPr>
              <a:t>or </a:t>
            </a:r>
            <a:r>
              <a:rPr lang="en-US" sz="2800" dirty="0">
                <a:solidFill>
                  <a:srgbClr val="00B0F0"/>
                </a:solidFill>
              </a:rPr>
              <a:t>no planning, such as a </a:t>
            </a:r>
            <a:r>
              <a:rPr lang="en-US" sz="2800" dirty="0" smtClean="0">
                <a:solidFill>
                  <a:srgbClr val="00B0F0"/>
                </a:solidFill>
              </a:rPr>
              <a:t>casual conversation </a:t>
            </a:r>
            <a:r>
              <a:rPr lang="en-US" sz="2800" dirty="0">
                <a:solidFill>
                  <a:srgbClr val="00B0F0"/>
                </a:solidFill>
              </a:rPr>
              <a:t>with customers in a store. </a:t>
            </a:r>
            <a:r>
              <a:rPr lang="en-US" sz="2800" dirty="0" smtClean="0">
                <a:solidFill>
                  <a:srgbClr val="00B0F0"/>
                </a:solidFill>
              </a:rPr>
              <a:t>Formal </a:t>
            </a:r>
            <a:r>
              <a:rPr lang="en-US" sz="2800" dirty="0">
                <a:solidFill>
                  <a:srgbClr val="00B0F0"/>
                </a:solidFill>
              </a:rPr>
              <a:t>research involves a strategy, </a:t>
            </a:r>
            <a:r>
              <a:rPr lang="en-US" sz="2800" dirty="0" smtClean="0">
                <a:solidFill>
                  <a:srgbClr val="00B0F0"/>
                </a:solidFill>
              </a:rPr>
              <a:t>requires </a:t>
            </a:r>
            <a:r>
              <a:rPr lang="en-US" sz="2800" dirty="0">
                <a:solidFill>
                  <a:srgbClr val="00B0F0"/>
                </a:solidFill>
              </a:rPr>
              <a:t>planning, and follows the formal </a:t>
            </a:r>
            <a:r>
              <a:rPr lang="en-US" sz="2800" dirty="0" smtClean="0">
                <a:solidFill>
                  <a:srgbClr val="00B0F0"/>
                </a:solidFill>
              </a:rPr>
              <a:t>research </a:t>
            </a:r>
            <a:r>
              <a:rPr lang="en-US" sz="2800" dirty="0">
                <a:solidFill>
                  <a:srgbClr val="00B0F0"/>
                </a:solidFill>
              </a:rPr>
              <a:t>process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8.2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84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7325" y="19907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How does all research begin?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All research begins by identifying the problem and defining it.</a:t>
            </a:r>
          </a:p>
          <a:p>
            <a:pPr marL="571500" indent="-571500">
              <a:buFont typeface="+mj-lt"/>
              <a:buAutoNum type="arabicPeriod" startAt="3"/>
            </a:pPr>
            <a:r>
              <a:rPr lang="en-US" sz="2800" dirty="0"/>
              <a:t>What is involved in the process of analyzing and presenting data?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Analyzing involves studying the data for patterns, organizing the information into graphs and charts, and making comparisons with previous studies.</a:t>
            </a:r>
            <a:endParaRPr lang="en-US" sz="2800" dirty="0"/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457200"/>
            <a:ext cx="8162925" cy="990600"/>
          </a:xfrm>
        </p:spPr>
        <p:txBody>
          <a:bodyPr/>
          <a:lstStyle/>
          <a:p>
            <a:r>
              <a:rPr lang="en-US" sz="4200" dirty="0" smtClean="0"/>
              <a:t>Section 8.2 </a:t>
            </a:r>
            <a:r>
              <a:rPr lang="en-US" sz="4200" dirty="0"/>
              <a:t>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772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907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one of the dangers of flawed marketing research?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Research </a:t>
            </a:r>
            <a:r>
              <a:rPr lang="en-US" sz="2800" dirty="0">
                <a:solidFill>
                  <a:srgbClr val="00B0F0"/>
                </a:solidFill>
              </a:rPr>
              <a:t>results that are wrong lead to poor business decisions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8.2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084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Identify reasons that marketing research may be unreliable.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Marketing research can be unreliable for a number of reasons, including problems with the research sample, the question structure, data analysis, or reporting errors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8.2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6846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is the role of data in marketing research?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193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Marketing research </a:t>
            </a:r>
            <a:r>
              <a:rPr lang="en-US" sz="2600" dirty="0" smtClean="0"/>
              <a:t>is gathering and analyzing information to help make sound marketing decisions</a:t>
            </a:r>
          </a:p>
          <a:p>
            <a:pPr lvl="1"/>
            <a:r>
              <a:rPr lang="en-US" sz="2525" i="1" dirty="0" smtClean="0"/>
              <a:t>Market intelligence</a:t>
            </a:r>
            <a:r>
              <a:rPr lang="en-US" sz="2525" dirty="0" smtClean="0"/>
              <a:t> is information provided by marketing research</a:t>
            </a:r>
          </a:p>
          <a:p>
            <a:pPr lvl="1"/>
            <a:r>
              <a:rPr lang="en-US" sz="2525" i="1" dirty="0" smtClean="0"/>
              <a:t>Marketing-information management (MIM)</a:t>
            </a:r>
            <a:r>
              <a:rPr lang="en-US" sz="2525" dirty="0" smtClean="0"/>
              <a:t> involves gathering and analyzing information about markets, customers, industry trends, new technology, and competing businesses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marketing concept</a:t>
            </a:r>
            <a:r>
              <a:rPr lang="en-US" sz="2525" dirty="0" smtClean="0"/>
              <a:t> focuses on satisfying customers as the means of achieving profit goals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367902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Data </a:t>
            </a:r>
            <a:r>
              <a:rPr lang="en-US" sz="2600" dirty="0" smtClean="0"/>
              <a:t>are pieces of information gained through research </a:t>
            </a:r>
            <a:endParaRPr lang="en-US" sz="2600" dirty="0"/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database</a:t>
            </a:r>
            <a:r>
              <a:rPr lang="en-US" sz="2600" dirty="0" smtClean="0"/>
              <a:t> is an organized collection of data in digital form</a:t>
            </a:r>
          </a:p>
          <a:p>
            <a:pPr lvl="1"/>
            <a:r>
              <a:rPr lang="en-US" sz="2525" dirty="0" smtClean="0"/>
              <a:t>Many businesses collect data and contact information about their current customers and store the information in a </a:t>
            </a:r>
            <a:r>
              <a:rPr lang="en-US" sz="2525" i="1" dirty="0" smtClean="0"/>
              <a:t>customer database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marketing research database</a:t>
            </a:r>
            <a:r>
              <a:rPr lang="en-US" sz="2525" dirty="0" smtClean="0"/>
              <a:t> contains the results of marketing research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8519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Marketing Research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Primary data </a:t>
            </a:r>
            <a:r>
              <a:rPr lang="en-US" sz="2600" dirty="0" smtClean="0"/>
              <a:t>are pieces of information collected directly by an individual or organization </a:t>
            </a:r>
          </a:p>
          <a:p>
            <a:pPr lvl="1"/>
            <a:r>
              <a:rPr lang="en-US" sz="2525" i="1" dirty="0" smtClean="0"/>
              <a:t>Primary research</a:t>
            </a:r>
            <a:r>
              <a:rPr lang="en-US" sz="2525" dirty="0" smtClean="0"/>
              <a:t> is conducted first-hand by a researcher</a:t>
            </a:r>
            <a:endParaRPr lang="en-US" sz="2525" i="1" dirty="0" smtClean="0"/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representative sampling </a:t>
            </a:r>
            <a:r>
              <a:rPr lang="en-US" sz="2525" dirty="0" smtClean="0"/>
              <a:t>includes a cross section of the entire population that is targeted</a:t>
            </a:r>
          </a:p>
          <a:p>
            <a:pPr lvl="1"/>
            <a:r>
              <a:rPr lang="en-US" sz="2525" i="1" dirty="0" smtClean="0"/>
              <a:t>Population</a:t>
            </a:r>
            <a:r>
              <a:rPr lang="en-US" sz="2525" dirty="0" smtClean="0"/>
              <a:t> is the number of people who live within a defined area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sample size</a:t>
            </a:r>
            <a:r>
              <a:rPr lang="en-US" sz="2525" dirty="0" smtClean="0"/>
              <a:t> is the number of people in a research sample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87413223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1843</Words>
  <Application>Microsoft Office PowerPoint</Application>
  <PresentationFormat>On-screen Show (4:3)</PresentationFormat>
  <Paragraphs>277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Verdana</vt:lpstr>
      <vt:lpstr>Tahoma</vt:lpstr>
      <vt:lpstr>Helvetica</vt:lpstr>
      <vt:lpstr>Palatino Linotype</vt:lpstr>
      <vt:lpstr>Trebuchet MS</vt:lpstr>
      <vt:lpstr>Arial</vt:lpstr>
      <vt:lpstr>Calibri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8.1</vt:lpstr>
      <vt:lpstr>Learning Objectives</vt:lpstr>
      <vt:lpstr>Key Terms</vt:lpstr>
      <vt:lpstr>Essential Question</vt:lpstr>
      <vt:lpstr>Marketing Research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Marketing Research (Continued)</vt:lpstr>
      <vt:lpstr>Trend Research </vt:lpstr>
      <vt:lpstr>Trend Research (Continued)</vt:lpstr>
      <vt:lpstr>Trend Research (Continued) </vt:lpstr>
      <vt:lpstr>Trend Research (Continued)</vt:lpstr>
      <vt:lpstr>Marketing-Information System (MkIS)</vt:lpstr>
      <vt:lpstr>Marketing-Information System (MkIS) (Continued)</vt:lpstr>
      <vt:lpstr>Section 8.1 Review</vt:lpstr>
      <vt:lpstr>Section 8.1 Review (Continued)</vt:lpstr>
      <vt:lpstr>Section 8.1 Review (Continued)</vt:lpstr>
      <vt:lpstr>Section 8.1 Review (Continued)</vt:lpstr>
      <vt:lpstr>Section 8.2</vt:lpstr>
      <vt:lpstr>Learning Objectives</vt:lpstr>
      <vt:lpstr>Key Terms</vt:lpstr>
      <vt:lpstr>Essential Question</vt:lpstr>
      <vt:lpstr>Marketing-Research Process</vt:lpstr>
      <vt:lpstr>Marketing-Research Process (Continued)</vt:lpstr>
      <vt:lpstr>Marketing-Research Process (Continued)</vt:lpstr>
      <vt:lpstr>Marketing-Research Process (Continued)</vt:lpstr>
      <vt:lpstr>Marketing-Research Process (Continued)</vt:lpstr>
      <vt:lpstr>Marketing-Research Process (Continued)</vt:lpstr>
      <vt:lpstr>Marketing-Research Process (Continued)</vt:lpstr>
      <vt:lpstr>Marketing-Research Process (Continued)</vt:lpstr>
      <vt:lpstr>Reliability of Marketing Research</vt:lpstr>
      <vt:lpstr>Reliability of Marketing Research (Continued)</vt:lpstr>
      <vt:lpstr>Reliability of Marketing Research (Continued)</vt:lpstr>
      <vt:lpstr>Reliability of Marketing Research (Continued)</vt:lpstr>
      <vt:lpstr>Reliability of Marketing Research (Continued)</vt:lpstr>
      <vt:lpstr>Section 8.2 Review</vt:lpstr>
      <vt:lpstr>Section 8.2 Review (Continued)</vt:lpstr>
      <vt:lpstr>Section 8.2 Review (Continued)</vt:lpstr>
      <vt:lpstr>Section 8.2 Review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2017-11-08T21:53:56Z</dcterms:created>
  <dcterms:modified xsi:type="dcterms:W3CDTF">2017-11-15T14:52:36Z</dcterms:modified>
</cp:coreProperties>
</file>