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notesMasterIdLst>
    <p:notesMasterId r:id="rId7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01" r:id="rId16"/>
    <p:sldId id="283" r:id="rId17"/>
    <p:sldId id="284" r:id="rId18"/>
    <p:sldId id="263" r:id="rId19"/>
    <p:sldId id="285" r:id="rId20"/>
    <p:sldId id="302" r:id="rId21"/>
    <p:sldId id="286" r:id="rId22"/>
    <p:sldId id="303" r:id="rId23"/>
    <p:sldId id="304" r:id="rId24"/>
    <p:sldId id="305" r:id="rId25"/>
    <p:sldId id="287" r:id="rId26"/>
    <p:sldId id="306" r:id="rId27"/>
    <p:sldId id="307" r:id="rId28"/>
    <p:sldId id="308" r:id="rId29"/>
    <p:sldId id="309" r:id="rId30"/>
    <p:sldId id="310" r:id="rId31"/>
    <p:sldId id="288" r:id="rId32"/>
    <p:sldId id="289" r:id="rId33"/>
    <p:sldId id="312" r:id="rId34"/>
    <p:sldId id="313" r:id="rId35"/>
    <p:sldId id="290" r:id="rId36"/>
    <p:sldId id="314" r:id="rId37"/>
    <p:sldId id="291" r:id="rId38"/>
    <p:sldId id="292" r:id="rId39"/>
    <p:sldId id="315" r:id="rId40"/>
    <p:sldId id="264" r:id="rId41"/>
    <p:sldId id="316" r:id="rId42"/>
    <p:sldId id="265" r:id="rId43"/>
    <p:sldId id="266" r:id="rId44"/>
    <p:sldId id="269" r:id="rId45"/>
    <p:sldId id="268" r:id="rId46"/>
    <p:sldId id="267" r:id="rId47"/>
    <p:sldId id="270" r:id="rId48"/>
    <p:sldId id="271" r:id="rId49"/>
    <p:sldId id="272" r:id="rId50"/>
    <p:sldId id="273" r:id="rId51"/>
    <p:sldId id="274" r:id="rId52"/>
    <p:sldId id="317" r:id="rId53"/>
    <p:sldId id="293" r:id="rId54"/>
    <p:sldId id="294" r:id="rId55"/>
    <p:sldId id="275" r:id="rId56"/>
    <p:sldId id="318" r:id="rId57"/>
    <p:sldId id="319" r:id="rId58"/>
    <p:sldId id="295" r:id="rId59"/>
    <p:sldId id="296" r:id="rId60"/>
    <p:sldId id="320" r:id="rId61"/>
    <p:sldId id="297" r:id="rId62"/>
    <p:sldId id="321" r:id="rId63"/>
    <p:sldId id="276" r:id="rId64"/>
    <p:sldId id="277" r:id="rId65"/>
    <p:sldId id="322" r:id="rId66"/>
    <p:sldId id="323" r:id="rId67"/>
    <p:sldId id="278" r:id="rId68"/>
    <p:sldId id="279" r:id="rId69"/>
    <p:sldId id="282" r:id="rId70"/>
    <p:sldId id="281" r:id="rId7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73"/>
      <p:bold r:id="rId74"/>
      <p:italic r:id="rId75"/>
      <p:boldItalic r:id="rId76"/>
    </p:embeddedFont>
    <p:embeddedFont>
      <p:font typeface="Tahoma" panose="020B0604030504040204" pitchFamily="34" charset="0"/>
      <p:regular r:id="rId77"/>
      <p:bold r:id="rId78"/>
    </p:embeddedFont>
    <p:embeddedFont>
      <p:font typeface="Helvetica" panose="020B0604020202020204" pitchFamily="34" charset="0"/>
      <p:regular r:id="rId79"/>
      <p:bold r:id="rId80"/>
      <p:italic r:id="rId81"/>
      <p:boldItalic r:id="rId82"/>
    </p:embeddedFont>
    <p:embeddedFont>
      <p:font typeface="Palatino Linotype" panose="02040502050505030304" pitchFamily="18" charset="0"/>
      <p:regular r:id="rId83"/>
      <p:bold r:id="rId84"/>
      <p:italic r:id="rId85"/>
      <p:boldItalic r:id="rId86"/>
    </p:embeddedFont>
    <p:embeddedFont>
      <p:font typeface="Trebuchet MS" panose="020B0603020202020204" pitchFamily="34" charset="0"/>
      <p:regular r:id="rId87"/>
      <p:bold r:id="rId88"/>
      <p:italic r:id="rId89"/>
      <p:boldItalic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0.fntdata"/><Relationship Id="rId90" Type="http://schemas.openxmlformats.org/officeDocument/2006/relationships/font" Target="fonts/font18.fntdata"/><Relationship Id="rId95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font" Target="fonts/font21.fntdata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font" Target="fonts/font19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090BF-381C-4801-921E-B8FC78CB07D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1F0D3-E025-49EC-B42F-92B33F71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8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7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7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5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4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3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1F0D3-E025-49EC-B42F-92B33F717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2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29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3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1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1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1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0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65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535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6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5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8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3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172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6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9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95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3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2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3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4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6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7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5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14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7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6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2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4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2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81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6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4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8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6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2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29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1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8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8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4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5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0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681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51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3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24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84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3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9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2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2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037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9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0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1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9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7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910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689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258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404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7380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5.safelinks.protection.outlook.com/?url=http%3A%2F%2Fwww.strategicbusinessinsights.com%2Fvals%2Fpresurvey.shtml&amp;data=02%7C01%7Cdoug.schneider%40jefferson.kyschools.us%7C7a24a23199da44be351208d7a361d8f6%7C277d564c30a94bcea18dafc8e54540e5%7C1%7C0%7C637157512948663300&amp;sdata=gIcwbu6yt4ijVWezxf0DvdiNzFls7KXQjAUhsCqqhyU%3D&amp;reserved=0" TargetMode="External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accurately identified target market meets these four criteria: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clearly defined wants and needs that the business can meet 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enough money to buy the product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a willingness and the ability to buy the product</a:t>
            </a:r>
          </a:p>
          <a:p>
            <a:pPr lvl="1"/>
            <a:r>
              <a:rPr lang="en-US" sz="2525" dirty="0"/>
              <a:t>I</a:t>
            </a:r>
            <a:r>
              <a:rPr lang="en-US" sz="2525" dirty="0" smtClean="0"/>
              <a:t>ncludes enough customers to be profitable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055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i="1" dirty="0" smtClean="0"/>
              <a:t>Market segmentation </a:t>
            </a:r>
            <a:r>
              <a:rPr lang="en-US" sz="2500" dirty="0" smtClean="0"/>
              <a:t>is the process of dividing a large market into smaller groups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i="1" dirty="0" smtClean="0"/>
              <a:t>80/20 rule</a:t>
            </a:r>
            <a:r>
              <a:rPr lang="en-US" sz="2400" dirty="0" smtClean="0"/>
              <a:t> is a basic guideline that states 80 percent of the sales for a business come from 20 percent of its customers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niche market </a:t>
            </a:r>
            <a:r>
              <a:rPr lang="en-US" sz="2400" dirty="0" smtClean="0"/>
              <a:t>is a portion of a market segment that is very narrow and specific</a:t>
            </a:r>
          </a:p>
          <a:p>
            <a:pPr lvl="1"/>
            <a:r>
              <a:rPr lang="en-US" sz="2400" dirty="0" smtClean="0"/>
              <a:t>Markets are segmented based on four variables</a:t>
            </a:r>
          </a:p>
          <a:p>
            <a:pPr lvl="2"/>
            <a:r>
              <a:rPr lang="en-US" sz="2300" dirty="0" smtClean="0"/>
              <a:t>Geographic</a:t>
            </a:r>
          </a:p>
          <a:p>
            <a:pPr lvl="2"/>
            <a:r>
              <a:rPr lang="en-US" sz="2300" dirty="0" smtClean="0"/>
              <a:t>Demographic</a:t>
            </a:r>
          </a:p>
          <a:p>
            <a:pPr lvl="2"/>
            <a:r>
              <a:rPr lang="en-US" sz="2300" dirty="0" smtClean="0"/>
              <a:t>Psychographic</a:t>
            </a:r>
          </a:p>
          <a:p>
            <a:pPr lvl="2"/>
            <a:r>
              <a:rPr lang="en-US" sz="2300" dirty="0" smtClean="0"/>
              <a:t>Behavioral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0370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Segmenting a market based on where customers live is </a:t>
            </a:r>
            <a:r>
              <a:rPr lang="en-US" sz="2600" b="1" dirty="0" smtClean="0"/>
              <a:t>geographic segmentation</a:t>
            </a:r>
          </a:p>
          <a:p>
            <a:pPr lvl="1"/>
            <a:r>
              <a:rPr lang="en-US" sz="2525" dirty="0" smtClean="0"/>
              <a:t>Region</a:t>
            </a:r>
          </a:p>
          <a:p>
            <a:pPr lvl="1"/>
            <a:r>
              <a:rPr lang="en-US" sz="2525" dirty="0" smtClean="0"/>
              <a:t>Climate</a:t>
            </a:r>
          </a:p>
          <a:p>
            <a:pPr lvl="1"/>
            <a:r>
              <a:rPr lang="en-US" sz="2525" dirty="0" smtClean="0"/>
              <a:t>Population density</a:t>
            </a:r>
          </a:p>
          <a:p>
            <a:pPr lvl="2"/>
            <a:r>
              <a:rPr lang="en-US" sz="2450" dirty="0" smtClean="0"/>
              <a:t>Urban</a:t>
            </a:r>
          </a:p>
          <a:p>
            <a:pPr lvl="2"/>
            <a:r>
              <a:rPr lang="en-US" sz="2450" dirty="0" smtClean="0"/>
              <a:t>Suburban</a:t>
            </a:r>
          </a:p>
          <a:p>
            <a:pPr lvl="2"/>
            <a:r>
              <a:rPr lang="en-US" sz="2450" dirty="0" smtClean="0"/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420352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Demographics</a:t>
            </a:r>
            <a:r>
              <a:rPr lang="en-US" sz="2600" dirty="0" smtClean="0"/>
              <a:t> are the qualities, such as age, gender, and income, of a specific group of people</a:t>
            </a:r>
            <a:endParaRPr lang="en-US" sz="2600" i="1" dirty="0" smtClean="0"/>
          </a:p>
          <a:p>
            <a:r>
              <a:rPr lang="en-US" sz="2600" b="1" dirty="0" smtClean="0"/>
              <a:t>Demographic </a:t>
            </a:r>
            <a:r>
              <a:rPr lang="en-US" sz="2600" b="1" dirty="0"/>
              <a:t>segmentation </a:t>
            </a:r>
            <a:r>
              <a:rPr lang="en-US" sz="2600" dirty="0"/>
              <a:t>is dividing the market of potential customers by their personal </a:t>
            </a:r>
            <a:r>
              <a:rPr lang="en-US" sz="2600" dirty="0" smtClean="0"/>
              <a:t>statistics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census</a:t>
            </a:r>
            <a:r>
              <a:rPr lang="en-US" sz="2600" dirty="0" smtClean="0"/>
              <a:t> is a count of the people in a country made by the government on a regular basis</a:t>
            </a:r>
          </a:p>
          <a:p>
            <a:pPr lvl="1"/>
            <a:r>
              <a:rPr lang="en-US" sz="2450" dirty="0" smtClean="0"/>
              <a:t>Collects data, such as age, gender, income, ethnicity, education level, occupation, marital status, and family size</a:t>
            </a:r>
          </a:p>
          <a:p>
            <a:pPr lvl="1"/>
            <a:r>
              <a:rPr lang="en-US" sz="2450" dirty="0" smtClean="0"/>
              <a:t>Performed by the </a:t>
            </a:r>
            <a:r>
              <a:rPr lang="en-US" sz="2450" i="1" dirty="0" smtClean="0"/>
              <a:t>US Census Bureau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83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Age is a common demographic segmentation variable because people of different ages have different needs and wants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generation </a:t>
            </a:r>
            <a:r>
              <a:rPr lang="en-US" sz="2600" dirty="0" smtClean="0"/>
              <a:t>is a group of people who were born and lived during the same time period</a:t>
            </a:r>
          </a:p>
          <a:p>
            <a:pPr lvl="1"/>
            <a:r>
              <a:rPr lang="en-US" sz="2525" i="1" dirty="0" smtClean="0"/>
              <a:t>Cohorts</a:t>
            </a:r>
            <a:r>
              <a:rPr lang="en-US" sz="2525" dirty="0" smtClean="0"/>
              <a:t> are people within the same generation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multigenerational population</a:t>
            </a:r>
            <a:r>
              <a:rPr lang="en-US" sz="2525" dirty="0" smtClean="0"/>
              <a:t> is made up of people who represent multiple age groups and generations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Millennial</a:t>
            </a:r>
            <a:r>
              <a:rPr lang="en-US" sz="2525" dirty="0" smtClean="0"/>
              <a:t> generation is one of the largest generations 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9153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8" y="6352204"/>
            <a:ext cx="1956816" cy="27874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640" y="1810511"/>
            <a:ext cx="2852928" cy="45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digital revolution</a:t>
            </a:r>
            <a:r>
              <a:rPr lang="en-US" sz="2600" dirty="0" smtClean="0"/>
              <a:t> is the continuing expansion of technical, economic, and cultural changes resulting from advances in computer technology</a:t>
            </a:r>
          </a:p>
          <a:p>
            <a:pPr lvl="1"/>
            <a:r>
              <a:rPr lang="en-US" sz="2525" dirty="0" smtClean="0"/>
              <a:t>Has influenced Millennial consumers</a:t>
            </a:r>
          </a:p>
          <a:p>
            <a:pPr lvl="1"/>
            <a:r>
              <a:rPr lang="en-US" sz="2525" dirty="0" smtClean="0"/>
              <a:t>Affects the generation’s attitudes and perspectives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1064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Customers are often grouped by gender</a:t>
            </a:r>
          </a:p>
          <a:p>
            <a:pPr lvl="1"/>
            <a:r>
              <a:rPr lang="en-US" sz="2525" dirty="0" smtClean="0"/>
              <a:t>Men and women tend to have different needs and wants</a:t>
            </a:r>
          </a:p>
          <a:p>
            <a:pPr lvl="1"/>
            <a:r>
              <a:rPr lang="en-US" sz="2525" dirty="0" smtClean="0"/>
              <a:t>Certain goods and services are preferred by men, by women, or by both genders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5822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with similar income levels often buy similar types of products</a:t>
            </a:r>
          </a:p>
          <a:p>
            <a:pPr lvl="1"/>
            <a:r>
              <a:rPr lang="en-US" sz="2525" b="1" dirty="0" smtClean="0"/>
              <a:t>Disposable income </a:t>
            </a:r>
            <a:r>
              <a:rPr lang="en-US" sz="2525" dirty="0" smtClean="0"/>
              <a:t>is the take-home pay a person has available to spend </a:t>
            </a:r>
          </a:p>
          <a:p>
            <a:pPr lvl="1"/>
            <a:r>
              <a:rPr lang="en-US" sz="2525" b="1" dirty="0" smtClean="0"/>
              <a:t>Discretionary income</a:t>
            </a:r>
            <a:r>
              <a:rPr lang="en-US" sz="2525" dirty="0" smtClean="0"/>
              <a:t> is the remaining take-home pay after life necessities are paid for</a:t>
            </a:r>
          </a:p>
          <a:p>
            <a:pPr lvl="2"/>
            <a:r>
              <a:rPr lang="en-US" sz="2450" dirty="0" smtClean="0"/>
              <a:t>The money people can spend at their </a:t>
            </a:r>
            <a:r>
              <a:rPr lang="en-US" sz="2450" i="1" dirty="0" smtClean="0"/>
              <a:t>discretion</a:t>
            </a:r>
            <a:r>
              <a:rPr lang="en-US" sz="2450" dirty="0" smtClean="0"/>
              <a:t>, or however they want</a:t>
            </a:r>
          </a:p>
          <a:p>
            <a:pPr lvl="2"/>
            <a:r>
              <a:rPr lang="en-US" sz="2450" dirty="0" smtClean="0"/>
              <a:t>Often spent on wants instead of needs </a:t>
            </a:r>
            <a:r>
              <a:rPr lang="en-US" sz="2450" b="1" dirty="0" smtClean="0"/>
              <a:t> 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290089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United States is composed of people from many ethnic backgrounds</a:t>
            </a:r>
          </a:p>
          <a:p>
            <a:pPr lvl="1"/>
            <a:r>
              <a:rPr lang="en-US" sz="2525" dirty="0" smtClean="0"/>
              <a:t>Needs for products might vary with ethnic heritage</a:t>
            </a:r>
          </a:p>
          <a:p>
            <a:pPr lvl="1"/>
            <a:r>
              <a:rPr lang="en-US" sz="2525" dirty="0" smtClean="0"/>
              <a:t>People of the same ethnic background might have similar preferences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8714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Targeting a</a:t>
            </a:r>
          </a:p>
          <a:p>
            <a:r>
              <a:rPr lang="en-US" sz="5700" dirty="0" smtClean="0"/>
              <a:t>Market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9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94685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Education level is another way to segment a market</a:t>
            </a:r>
          </a:p>
          <a:p>
            <a:pPr lvl="1"/>
            <a:r>
              <a:rPr lang="en-US" sz="2525" dirty="0" smtClean="0"/>
              <a:t>A person with a high school education might have very different wants or needs than someone with a bachelor’s degree</a:t>
            </a:r>
          </a:p>
          <a:p>
            <a:pPr lvl="1"/>
            <a:r>
              <a:rPr lang="en-US" sz="2525" dirty="0" smtClean="0"/>
              <a:t>A person with a bachelor’s degree might have very different wants or needs than someone with a doctoral degree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386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in certain jobs often have similar wants or needs based on their job type</a:t>
            </a:r>
          </a:p>
          <a:p>
            <a:pPr lvl="1"/>
            <a:r>
              <a:rPr lang="en-US" sz="2525" i="1" dirty="0" smtClean="0"/>
              <a:t>Blue collar</a:t>
            </a:r>
            <a:r>
              <a:rPr lang="en-US" sz="2525" dirty="0" smtClean="0"/>
              <a:t> generally refers to a job that involves physical labor, in which a person typically wears work clothes or protective gear</a:t>
            </a:r>
          </a:p>
          <a:p>
            <a:pPr lvl="1"/>
            <a:r>
              <a:rPr lang="en-US" sz="2525" i="1" dirty="0" smtClean="0"/>
              <a:t>White collar</a:t>
            </a:r>
            <a:r>
              <a:rPr lang="en-US" sz="2525" dirty="0" smtClean="0"/>
              <a:t> usually refers to a job in an office environment, in which workers primarily use mental abilities and knowledge acquired in higher education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133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Marital status can influence purchases</a:t>
            </a:r>
          </a:p>
          <a:p>
            <a:pPr lvl="1"/>
            <a:r>
              <a:rPr lang="en-US" sz="2525" dirty="0" smtClean="0"/>
              <a:t>Married</a:t>
            </a:r>
          </a:p>
          <a:p>
            <a:pPr lvl="1"/>
            <a:r>
              <a:rPr lang="en-US" sz="2525" dirty="0" smtClean="0"/>
              <a:t>Single</a:t>
            </a:r>
          </a:p>
          <a:p>
            <a:pPr lvl="1"/>
            <a:r>
              <a:rPr lang="en-US" sz="2525" dirty="0" smtClean="0"/>
              <a:t>Widowed </a:t>
            </a:r>
          </a:p>
          <a:p>
            <a:pPr lvl="1"/>
            <a:r>
              <a:rPr lang="en-US" sz="2525" dirty="0" smtClean="0"/>
              <a:t>Divorced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703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Marketers often segment the market based on family size</a:t>
            </a:r>
          </a:p>
          <a:p>
            <a:pPr lvl="1"/>
            <a:r>
              <a:rPr lang="en-US" sz="2525" dirty="0" smtClean="0"/>
              <a:t>The needs and wants of a one-person household differ from households with multiple people</a:t>
            </a:r>
          </a:p>
          <a:p>
            <a:pPr lvl="1"/>
            <a:r>
              <a:rPr lang="en-US" sz="2525" dirty="0" smtClean="0"/>
              <a:t>Many convenience food manufacturers have developed family-size and single-serving packaging to meet the needs of various household sizes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625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Psychographics </a:t>
            </a:r>
            <a:r>
              <a:rPr lang="en-US" sz="2600" dirty="0" smtClean="0"/>
              <a:t>are data about the preferences or choices of a group of people </a:t>
            </a:r>
          </a:p>
          <a:p>
            <a:r>
              <a:rPr lang="en-US" sz="2600" b="1" dirty="0" smtClean="0"/>
              <a:t>Psychographic segmentation </a:t>
            </a:r>
            <a:r>
              <a:rPr lang="en-US" sz="2600" dirty="0" smtClean="0"/>
              <a:t>is dividing the market by certain preferences or lifestyle choices</a:t>
            </a:r>
          </a:p>
          <a:p>
            <a:r>
              <a:rPr lang="en-US" sz="2600" dirty="0" smtClean="0"/>
              <a:t>Customers segmented by</a:t>
            </a:r>
          </a:p>
          <a:p>
            <a:pPr lvl="1"/>
            <a:r>
              <a:rPr lang="en-US" sz="2525" dirty="0" smtClean="0"/>
              <a:t>Values and attitudes</a:t>
            </a:r>
          </a:p>
          <a:p>
            <a:pPr lvl="1"/>
            <a:r>
              <a:rPr lang="en-US" sz="2525" dirty="0" smtClean="0"/>
              <a:t>Activities and interests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9837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Values </a:t>
            </a:r>
            <a:r>
              <a:rPr lang="en-US" sz="2600" dirty="0" smtClean="0"/>
              <a:t>are the principles and beliefs that an individual considers important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attitude </a:t>
            </a:r>
            <a:r>
              <a:rPr lang="en-US" sz="2600" dirty="0" smtClean="0"/>
              <a:t>is how a person feels about something</a:t>
            </a:r>
          </a:p>
          <a:p>
            <a:r>
              <a:rPr lang="en-US" sz="2600" dirty="0" smtClean="0"/>
              <a:t>Marketers conduct surveys to understand consumer values, attitudes, and lifestyles</a:t>
            </a:r>
            <a:endParaRPr lang="en-US" sz="2600" dirty="0"/>
          </a:p>
          <a:p>
            <a:pPr lvl="1"/>
            <a:r>
              <a:rPr lang="en-US" sz="2525" dirty="0" smtClean="0"/>
              <a:t>Example: </a:t>
            </a:r>
            <a:r>
              <a:rPr lang="en-US" sz="2530" dirty="0"/>
              <a:t>VALS</a:t>
            </a:r>
            <a:r>
              <a:rPr lang="en-US" b="1" dirty="0"/>
              <a:t>™</a:t>
            </a:r>
            <a:r>
              <a:rPr lang="en-US" sz="2525" dirty="0" smtClean="0"/>
              <a:t> survey</a:t>
            </a:r>
          </a:p>
          <a:p>
            <a:pPr lvl="2"/>
            <a:r>
              <a:rPr lang="en-US" sz="2450" dirty="0" smtClean="0"/>
              <a:t>Uses a </a:t>
            </a:r>
            <a:r>
              <a:rPr lang="en-US" sz="2450" b="1" dirty="0" smtClean="0"/>
              <a:t>Likert scale:</a:t>
            </a:r>
            <a:r>
              <a:rPr lang="en-US" sz="2450" dirty="0" smtClean="0"/>
              <a:t> asks survey respondents how strongly they agree or disagree with a given statement</a:t>
            </a:r>
          </a:p>
          <a:p>
            <a:pPr lvl="2"/>
            <a:r>
              <a:rPr lang="en-US" sz="2450" dirty="0"/>
              <a:t>After taking the survey, each person is assigned a VALS™ type, based on his or her responses</a:t>
            </a:r>
          </a:p>
        </p:txBody>
      </p:sp>
    </p:spTree>
    <p:extLst>
      <p:ext uri="{BB962C8B-B14F-4D97-AF65-F5344CB8AC3E}">
        <p14:creationId xmlns:p14="http://schemas.microsoft.com/office/powerpoint/2010/main" val="20515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VALS™ types</a:t>
            </a:r>
          </a:p>
          <a:p>
            <a:pPr lvl="1"/>
            <a:r>
              <a:rPr lang="en-US" sz="2525" dirty="0" smtClean="0"/>
              <a:t>Innovators</a:t>
            </a:r>
            <a:endParaRPr lang="en-US" sz="2525" dirty="0"/>
          </a:p>
          <a:p>
            <a:pPr lvl="1"/>
            <a:r>
              <a:rPr lang="en-US" sz="2525" dirty="0"/>
              <a:t>Thinkers</a:t>
            </a:r>
          </a:p>
          <a:p>
            <a:pPr lvl="1"/>
            <a:r>
              <a:rPr lang="en-US" sz="2525" dirty="0"/>
              <a:t>Believers</a:t>
            </a:r>
          </a:p>
          <a:p>
            <a:pPr lvl="1"/>
            <a:r>
              <a:rPr lang="en-US" sz="2525" dirty="0"/>
              <a:t>Achievers</a:t>
            </a:r>
          </a:p>
          <a:p>
            <a:pPr lvl="1"/>
            <a:r>
              <a:rPr lang="en-US" sz="2525" dirty="0" smtClean="0"/>
              <a:t>Strivers</a:t>
            </a:r>
          </a:p>
          <a:p>
            <a:pPr lvl="1"/>
            <a:r>
              <a:rPr lang="en-US" sz="2525" dirty="0" smtClean="0"/>
              <a:t>Experiencers</a:t>
            </a:r>
          </a:p>
          <a:p>
            <a:pPr lvl="1"/>
            <a:r>
              <a:rPr lang="en-US" sz="2525" dirty="0" smtClean="0"/>
              <a:t>Makers</a:t>
            </a:r>
          </a:p>
          <a:p>
            <a:pPr lvl="1"/>
            <a:r>
              <a:rPr lang="en-US" sz="2525" dirty="0" smtClean="0"/>
              <a:t>Survivors</a:t>
            </a:r>
            <a:endParaRPr lang="en-US" sz="2525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5047" y="2759825"/>
            <a:ext cx="376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2"/>
              </a:rPr>
              <a:t>http://www.strategicbusinessinsights.com/vals/presurvey.shtml</a:t>
            </a:r>
            <a:r>
              <a:rPr lang="en-US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who like the same activities or have the same interests tend to have similar buying patterns</a:t>
            </a:r>
          </a:p>
          <a:p>
            <a:pPr lvl="1"/>
            <a:r>
              <a:rPr lang="en-US" sz="2525" dirty="0" smtClean="0"/>
              <a:t>Sports</a:t>
            </a:r>
          </a:p>
          <a:p>
            <a:pPr lvl="1"/>
            <a:r>
              <a:rPr lang="en-US" sz="2525" dirty="0" smtClean="0"/>
              <a:t>Hobbies</a:t>
            </a:r>
          </a:p>
          <a:p>
            <a:pPr lvl="1"/>
            <a:r>
              <a:rPr lang="en-US" sz="2525" dirty="0" smtClean="0"/>
              <a:t>Traveling</a:t>
            </a:r>
          </a:p>
          <a:p>
            <a:pPr lvl="1"/>
            <a:r>
              <a:rPr lang="en-US" sz="2525" dirty="0" smtClean="0"/>
              <a:t>Attending cultural events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165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Behavioral segmentation </a:t>
            </a:r>
            <a:r>
              <a:rPr lang="en-US" sz="2600" dirty="0" smtClean="0"/>
              <a:t>divides a market by the relationships between customers and a good or service</a:t>
            </a:r>
          </a:p>
          <a:p>
            <a:pPr lvl="1"/>
            <a:r>
              <a:rPr lang="en-US" sz="2525" dirty="0" smtClean="0"/>
              <a:t>Benefits sought</a:t>
            </a:r>
          </a:p>
          <a:p>
            <a:pPr lvl="1"/>
            <a:r>
              <a:rPr lang="en-US" sz="2525" dirty="0" smtClean="0"/>
              <a:t>Usage rate</a:t>
            </a:r>
          </a:p>
          <a:p>
            <a:pPr lvl="1"/>
            <a:r>
              <a:rPr lang="en-US" sz="2525" dirty="0" smtClean="0"/>
              <a:t>Buying status</a:t>
            </a:r>
          </a:p>
          <a:p>
            <a:pPr lvl="1"/>
            <a:r>
              <a:rPr lang="en-US" sz="2525" dirty="0" smtClean="0"/>
              <a:t>Brand loyalty</a:t>
            </a:r>
          </a:p>
        </p:txBody>
      </p:sp>
    </p:spTree>
    <p:extLst>
      <p:ext uri="{BB962C8B-B14F-4D97-AF65-F5344CB8AC3E}">
        <p14:creationId xmlns:p14="http://schemas.microsoft.com/office/powerpoint/2010/main" val="1646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Benefits sought</a:t>
            </a:r>
          </a:p>
          <a:p>
            <a:pPr lvl="1"/>
            <a:r>
              <a:rPr lang="en-US" sz="2525" dirty="0" smtClean="0"/>
              <a:t>Many customers choose the same products, but for entirely different reasons</a:t>
            </a:r>
          </a:p>
          <a:p>
            <a:pPr lvl="1"/>
            <a:r>
              <a:rPr lang="en-US" sz="2525" dirty="0" smtClean="0"/>
              <a:t>Each customer seeks a different benefit from the product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103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9.1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Identify the Market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7059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</a:t>
            </a:r>
            <a:r>
              <a:rPr lang="en-US" sz="2600" b="1" dirty="0" smtClean="0"/>
              <a:t> usage rate </a:t>
            </a:r>
            <a:r>
              <a:rPr lang="en-US" sz="2600" dirty="0" smtClean="0"/>
              <a:t>is how often a customer buys or uses a good or service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heavy usage rate </a:t>
            </a:r>
            <a:r>
              <a:rPr lang="en-US" sz="2525" dirty="0" smtClean="0"/>
              <a:t>means the person buys the product often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moderate usage rate </a:t>
            </a:r>
            <a:r>
              <a:rPr lang="en-US" sz="2525" dirty="0" smtClean="0"/>
              <a:t>falls somewhere between heavy and light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light usage rate </a:t>
            </a:r>
            <a:r>
              <a:rPr lang="en-US" sz="2525" dirty="0" smtClean="0"/>
              <a:t>means the person rarely buys the product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nonuser usage rate </a:t>
            </a:r>
            <a:r>
              <a:rPr lang="en-US" sz="2525" dirty="0" smtClean="0"/>
              <a:t>means the person never buys the product</a:t>
            </a:r>
          </a:p>
        </p:txBody>
      </p:sp>
    </p:spTree>
    <p:extLst>
      <p:ext uri="{BB962C8B-B14F-4D97-AF65-F5344CB8AC3E}">
        <p14:creationId xmlns:p14="http://schemas.microsoft.com/office/powerpoint/2010/main" val="11555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Buying status </a:t>
            </a:r>
            <a:r>
              <a:rPr lang="en-US" sz="2525" dirty="0" smtClean="0"/>
              <a:t>describes when a customer will buy a good or service 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potential customer </a:t>
            </a:r>
            <a:r>
              <a:rPr lang="en-US" sz="2450" dirty="0" smtClean="0"/>
              <a:t>has not bought the product, but is thinking about it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first-time customer </a:t>
            </a:r>
            <a:r>
              <a:rPr lang="en-US" sz="2450" dirty="0" smtClean="0"/>
              <a:t>has bought the product once</a:t>
            </a:r>
          </a:p>
          <a:p>
            <a:pPr lvl="1"/>
            <a:r>
              <a:rPr lang="en-US" sz="2450" dirty="0" smtClean="0"/>
              <a:t>An </a:t>
            </a:r>
            <a:r>
              <a:rPr lang="en-US" sz="2450" i="1" dirty="0" smtClean="0"/>
              <a:t>occasional customer </a:t>
            </a:r>
            <a:r>
              <a:rPr lang="en-US" sz="2450" dirty="0" smtClean="0"/>
              <a:t>rarely buys the product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regular customer </a:t>
            </a:r>
            <a:r>
              <a:rPr lang="en-US" sz="2450" dirty="0" smtClean="0"/>
              <a:t>buys the product often or on a predictable basis</a:t>
            </a:r>
          </a:p>
        </p:txBody>
      </p:sp>
    </p:spTree>
    <p:extLst>
      <p:ext uri="{BB962C8B-B14F-4D97-AF65-F5344CB8AC3E}">
        <p14:creationId xmlns:p14="http://schemas.microsoft.com/office/powerpoint/2010/main" val="2490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Loyal customers are generally the source of most sales for a business</a:t>
            </a:r>
          </a:p>
          <a:p>
            <a:pPr lvl="1"/>
            <a:r>
              <a:rPr lang="en-US" sz="2525" dirty="0" smtClean="0"/>
              <a:t>80 percent of total sales for many businesses come from 20 percent of the customers</a:t>
            </a:r>
          </a:p>
          <a:p>
            <a:pPr lvl="1"/>
            <a:r>
              <a:rPr lang="en-US" sz="2525" dirty="0" smtClean="0"/>
              <a:t>Marketers often segment the market based on degree of loyalty</a:t>
            </a:r>
          </a:p>
          <a:p>
            <a:pPr lvl="1"/>
            <a:r>
              <a:rPr lang="en-US" sz="2525" dirty="0" smtClean="0"/>
              <a:t>Many businesses use loyalty programs to increase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1749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 Profile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customer profile </a:t>
            </a:r>
            <a:r>
              <a:rPr lang="en-US" sz="2600" dirty="0" smtClean="0"/>
              <a:t>is a detailed description of the typical consumer in a market segment</a:t>
            </a:r>
          </a:p>
          <a:p>
            <a:pPr lvl="1"/>
            <a:r>
              <a:rPr lang="en-US" sz="2525" dirty="0" smtClean="0"/>
              <a:t>Created for each segment</a:t>
            </a:r>
          </a:p>
          <a:p>
            <a:pPr lvl="1"/>
            <a:r>
              <a:rPr lang="en-US" sz="2525" dirty="0" smtClean="0"/>
              <a:t>Includes geographic, demographic, psychographic, and behavioral characteristics about the typical customer</a:t>
            </a:r>
          </a:p>
          <a:p>
            <a:pPr lvl="1"/>
            <a:r>
              <a:rPr lang="en-US" sz="2525" dirty="0" smtClean="0"/>
              <a:t>Helps determine the best promotional strategies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117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 Profile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552" y="5769864"/>
            <a:ext cx="1828800" cy="24688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" y="2269092"/>
            <a:ext cx="7725841" cy="35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an advantage and a disadvantage of mass </a:t>
            </a:r>
            <a:r>
              <a:rPr lang="en-US" sz="2800" dirty="0" smtClean="0"/>
              <a:t>marketing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	</a:t>
            </a:r>
            <a:r>
              <a:rPr lang="en-US" sz="2500" dirty="0" smtClean="0">
                <a:solidFill>
                  <a:srgbClr val="00B0F0"/>
                </a:solidFill>
              </a:rPr>
              <a:t>When </a:t>
            </a:r>
            <a:r>
              <a:rPr lang="en-US" sz="2500" dirty="0">
                <a:solidFill>
                  <a:srgbClr val="00B0F0"/>
                </a:solidFill>
              </a:rPr>
              <a:t>using mass marketing tools, everyone in the </a:t>
            </a:r>
            <a:r>
              <a:rPr lang="en-US" sz="2500" dirty="0" smtClean="0">
                <a:solidFill>
                  <a:srgbClr val="00B0F0"/>
                </a:solidFill>
              </a:rPr>
              <a:t>larger </a:t>
            </a:r>
            <a:r>
              <a:rPr lang="en-US" sz="2500" dirty="0">
                <a:solidFill>
                  <a:srgbClr val="00B0F0"/>
                </a:solidFill>
              </a:rPr>
              <a:t>group gets the same promotional message. This </a:t>
            </a:r>
            <a:r>
              <a:rPr lang="en-US" sz="2500" dirty="0" smtClean="0">
                <a:solidFill>
                  <a:srgbClr val="00B0F0"/>
                </a:solidFill>
              </a:rPr>
              <a:t>saves </a:t>
            </a:r>
            <a:r>
              <a:rPr lang="en-US" sz="2500" dirty="0">
                <a:solidFill>
                  <a:srgbClr val="00B0F0"/>
                </a:solidFill>
              </a:rPr>
              <a:t>time and money because all people receive the </a:t>
            </a:r>
            <a:r>
              <a:rPr lang="en-US" sz="2500" dirty="0" smtClean="0">
                <a:solidFill>
                  <a:srgbClr val="00B0F0"/>
                </a:solidFill>
              </a:rPr>
              <a:t>same promotional </a:t>
            </a:r>
            <a:r>
              <a:rPr lang="en-US" sz="2500" dirty="0">
                <a:solidFill>
                  <a:srgbClr val="00B0F0"/>
                </a:solidFill>
              </a:rPr>
              <a:t>message. The main </a:t>
            </a:r>
            <a:r>
              <a:rPr lang="en-US" sz="2500" dirty="0" smtClean="0">
                <a:solidFill>
                  <a:srgbClr val="00B0F0"/>
                </a:solidFill>
              </a:rPr>
              <a:t>disadvantage </a:t>
            </a:r>
            <a:r>
              <a:rPr lang="en-US" sz="2500" dirty="0">
                <a:solidFill>
                  <a:srgbClr val="00B0F0"/>
                </a:solidFill>
              </a:rPr>
              <a:t>to mass marketing is that it ignores </a:t>
            </a:r>
            <a:r>
              <a:rPr lang="en-US" sz="2500" dirty="0" smtClean="0">
                <a:solidFill>
                  <a:srgbClr val="00B0F0"/>
                </a:solidFill>
              </a:rPr>
              <a:t>differences </a:t>
            </a:r>
            <a:r>
              <a:rPr lang="en-US" sz="2500" dirty="0">
                <a:solidFill>
                  <a:srgbClr val="00B0F0"/>
                </a:solidFill>
              </a:rPr>
              <a:t>among customers. Sending everyone the </a:t>
            </a:r>
            <a:r>
              <a:rPr lang="en-US" sz="2500" dirty="0" smtClean="0">
                <a:solidFill>
                  <a:srgbClr val="00B0F0"/>
                </a:solidFill>
              </a:rPr>
              <a:t>same </a:t>
            </a:r>
            <a:r>
              <a:rPr lang="en-US" sz="2500" dirty="0">
                <a:solidFill>
                  <a:srgbClr val="00B0F0"/>
                </a:solidFill>
              </a:rPr>
              <a:t>message </a:t>
            </a:r>
            <a:r>
              <a:rPr lang="en-US" sz="2500" dirty="0" smtClean="0">
                <a:solidFill>
                  <a:srgbClr val="00B0F0"/>
                </a:solidFill>
              </a:rPr>
              <a:t>can </a:t>
            </a:r>
            <a:r>
              <a:rPr lang="en-US" sz="2500" dirty="0">
                <a:solidFill>
                  <a:srgbClr val="00B0F0"/>
                </a:solidFill>
              </a:rPr>
              <a:t>prove to be inefficient, miss the </a:t>
            </a:r>
            <a:r>
              <a:rPr lang="en-US" sz="2500" dirty="0" smtClean="0">
                <a:solidFill>
                  <a:srgbClr val="00B0F0"/>
                </a:solidFill>
              </a:rPr>
              <a:t>best </a:t>
            </a:r>
            <a:r>
              <a:rPr lang="en-US" sz="2500" dirty="0">
                <a:solidFill>
                  <a:srgbClr val="00B0F0"/>
                </a:solidFill>
              </a:rPr>
              <a:t>customer, and waste marketing funds</a:t>
            </a:r>
            <a:r>
              <a:rPr lang="en-US" sz="2500" dirty="0" smtClean="0">
                <a:solidFill>
                  <a:srgbClr val="00B0F0"/>
                </a:solidFill>
              </a:rPr>
              <a:t>.</a:t>
            </a:r>
            <a:r>
              <a:rPr lang="en-US" sz="26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9.1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311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four criteria that an accurately identified </a:t>
            </a:r>
            <a:r>
              <a:rPr lang="en-US" sz="2800" dirty="0" smtClean="0"/>
              <a:t>target </a:t>
            </a:r>
            <a:r>
              <a:rPr lang="en-US" sz="2800" dirty="0"/>
              <a:t>market meets.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 </a:t>
            </a:r>
            <a:r>
              <a:rPr lang="en-US" sz="2800" dirty="0">
                <a:solidFill>
                  <a:srgbClr val="00B0F0"/>
                </a:solidFill>
              </a:rPr>
              <a:t>accurately identified target market has </a:t>
            </a:r>
            <a:r>
              <a:rPr lang="en-US" sz="2800" dirty="0" smtClean="0">
                <a:solidFill>
                  <a:srgbClr val="00B0F0"/>
                </a:solidFill>
              </a:rPr>
              <a:t>clearly </a:t>
            </a:r>
            <a:r>
              <a:rPr lang="en-US" sz="2800" dirty="0">
                <a:solidFill>
                  <a:srgbClr val="00B0F0"/>
                </a:solidFill>
              </a:rPr>
              <a:t>defined wants and needs that the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can meet, </a:t>
            </a:r>
            <a:r>
              <a:rPr lang="en-US" sz="2800" dirty="0" smtClean="0">
                <a:solidFill>
                  <a:srgbClr val="00B0F0"/>
                </a:solidFill>
              </a:rPr>
              <a:t>has enough </a:t>
            </a:r>
            <a:r>
              <a:rPr lang="en-US" sz="2800" dirty="0">
                <a:solidFill>
                  <a:srgbClr val="00B0F0"/>
                </a:solidFill>
              </a:rPr>
              <a:t>money to buy the </a:t>
            </a:r>
            <a:r>
              <a:rPr lang="en-US" sz="2800" dirty="0" smtClean="0">
                <a:solidFill>
                  <a:srgbClr val="00B0F0"/>
                </a:solidFill>
              </a:rPr>
              <a:t>product</a:t>
            </a:r>
            <a:r>
              <a:rPr lang="en-US" sz="2800" dirty="0">
                <a:solidFill>
                  <a:srgbClr val="00B0F0"/>
                </a:solidFill>
              </a:rPr>
              <a:t>, is willing and able to buy the product,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there are enough customers in the target </a:t>
            </a:r>
            <a:r>
              <a:rPr lang="en-US" sz="2800" dirty="0" smtClean="0">
                <a:solidFill>
                  <a:srgbClr val="00B0F0"/>
                </a:solidFill>
              </a:rPr>
              <a:t>market </a:t>
            </a:r>
            <a:r>
              <a:rPr lang="en-US" sz="2800" dirty="0">
                <a:solidFill>
                  <a:srgbClr val="00B0F0"/>
                </a:solidFill>
              </a:rPr>
              <a:t>to be profitable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4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553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Why </a:t>
            </a:r>
            <a:r>
              <a:rPr lang="en-US" sz="2800" dirty="0"/>
              <a:t>is market segmentation </a:t>
            </a:r>
            <a:r>
              <a:rPr lang="en-US" sz="2800" dirty="0" smtClean="0"/>
              <a:t>important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Segmenting </a:t>
            </a:r>
            <a:r>
              <a:rPr lang="en-US" sz="2800" dirty="0">
                <a:solidFill>
                  <a:srgbClr val="00B0F0"/>
                </a:solidFill>
              </a:rPr>
              <a:t>the market can help in </a:t>
            </a:r>
            <a:r>
              <a:rPr lang="en-US" sz="2800" dirty="0" smtClean="0">
                <a:solidFill>
                  <a:srgbClr val="00B0F0"/>
                </a:solidFill>
              </a:rPr>
              <a:t>accurately </a:t>
            </a:r>
            <a:r>
              <a:rPr lang="en-US" sz="2800" dirty="0">
                <a:solidFill>
                  <a:srgbClr val="00B0F0"/>
                </a:solidFill>
              </a:rPr>
              <a:t>identifying a target market.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people in a target market are a </a:t>
            </a:r>
            <a:r>
              <a:rPr lang="en-US" sz="2800" dirty="0" smtClean="0">
                <a:solidFill>
                  <a:srgbClr val="00B0F0"/>
                </a:solidFill>
              </a:rPr>
              <a:t>company’s </a:t>
            </a:r>
            <a:r>
              <a:rPr lang="en-US" sz="2800" dirty="0">
                <a:solidFill>
                  <a:srgbClr val="00B0F0"/>
                </a:solidFill>
              </a:rPr>
              <a:t>most likely customers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30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533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 various generations influence </a:t>
            </a:r>
            <a:r>
              <a:rPr lang="en-US" sz="2800" dirty="0" smtClean="0"/>
              <a:t>marketing </a:t>
            </a:r>
            <a:r>
              <a:rPr lang="en-US" sz="2800" dirty="0"/>
              <a:t>activities?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Age </a:t>
            </a:r>
            <a:r>
              <a:rPr lang="en-US" sz="2800" dirty="0">
                <a:solidFill>
                  <a:srgbClr val="00B0F0"/>
                </a:solidFill>
              </a:rPr>
              <a:t>is a common segmentation variable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people of different ages have </a:t>
            </a:r>
            <a:r>
              <a:rPr lang="en-US" sz="2800" dirty="0" smtClean="0">
                <a:solidFill>
                  <a:srgbClr val="00B0F0"/>
                </a:solidFill>
              </a:rPr>
              <a:t>different </a:t>
            </a:r>
            <a:r>
              <a:rPr lang="en-US" sz="2800" dirty="0">
                <a:solidFill>
                  <a:srgbClr val="00B0F0"/>
                </a:solidFill>
              </a:rPr>
              <a:t>needs and wants. The period of </a:t>
            </a:r>
            <a:r>
              <a:rPr lang="en-US" sz="2800" dirty="0" smtClean="0">
                <a:solidFill>
                  <a:srgbClr val="00B0F0"/>
                </a:solidFill>
              </a:rPr>
              <a:t>history </a:t>
            </a:r>
            <a:r>
              <a:rPr lang="en-US" sz="2800" dirty="0">
                <a:solidFill>
                  <a:srgbClr val="00B0F0"/>
                </a:solidFill>
              </a:rPr>
              <a:t>in which a group of people grew up </a:t>
            </a:r>
            <a:r>
              <a:rPr lang="en-US" sz="2800" dirty="0" smtClean="0">
                <a:solidFill>
                  <a:srgbClr val="00B0F0"/>
                </a:solidFill>
              </a:rPr>
              <a:t>also </a:t>
            </a:r>
            <a:r>
              <a:rPr lang="en-US" sz="2800" dirty="0">
                <a:solidFill>
                  <a:srgbClr val="00B0F0"/>
                </a:solidFill>
              </a:rPr>
              <a:t>has a major effect on their </a:t>
            </a:r>
            <a:r>
              <a:rPr lang="en-US" sz="2800" dirty="0" smtClean="0">
                <a:solidFill>
                  <a:srgbClr val="00B0F0"/>
                </a:solidFill>
              </a:rPr>
              <a:t>attitudes</a:t>
            </a:r>
            <a:r>
              <a:rPr lang="en-US" sz="2800" dirty="0">
                <a:solidFill>
                  <a:srgbClr val="00B0F0"/>
                </a:solidFill>
              </a:rPr>
              <a:t>, wants, and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786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29384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how accurate customer profiles can help lead </a:t>
            </a:r>
            <a:r>
              <a:rPr lang="en-US" sz="2800" dirty="0" smtClean="0"/>
              <a:t>to </a:t>
            </a:r>
            <a:r>
              <a:rPr lang="en-US" sz="2800" dirty="0"/>
              <a:t>marketing success.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Accurate </a:t>
            </a:r>
            <a:r>
              <a:rPr lang="en-US" sz="2750" dirty="0">
                <a:solidFill>
                  <a:srgbClr val="00B0F0"/>
                </a:solidFill>
              </a:rPr>
              <a:t>customer profiles help determine the best </a:t>
            </a:r>
            <a:r>
              <a:rPr lang="en-US" sz="2750" dirty="0" smtClean="0">
                <a:solidFill>
                  <a:srgbClr val="00B0F0"/>
                </a:solidFill>
              </a:rPr>
              <a:t>promotional </a:t>
            </a:r>
            <a:r>
              <a:rPr lang="en-US" sz="2750" dirty="0">
                <a:solidFill>
                  <a:srgbClr val="00B0F0"/>
                </a:solidFill>
              </a:rPr>
              <a:t>strategies. By knowing who is most </a:t>
            </a:r>
            <a:r>
              <a:rPr lang="en-US" sz="2750" dirty="0" smtClean="0">
                <a:solidFill>
                  <a:srgbClr val="00B0F0"/>
                </a:solidFill>
              </a:rPr>
              <a:t>interested </a:t>
            </a:r>
            <a:r>
              <a:rPr lang="en-US" sz="2750" dirty="0">
                <a:solidFill>
                  <a:srgbClr val="00B0F0"/>
                </a:solidFill>
              </a:rPr>
              <a:t>in a </a:t>
            </a:r>
            <a:r>
              <a:rPr lang="en-US" sz="2750" dirty="0" smtClean="0">
                <a:solidFill>
                  <a:srgbClr val="00B0F0"/>
                </a:solidFill>
              </a:rPr>
              <a:t>company’s products</a:t>
            </a:r>
            <a:r>
              <a:rPr lang="en-US" sz="2750" dirty="0">
                <a:solidFill>
                  <a:srgbClr val="00B0F0"/>
                </a:solidFill>
              </a:rPr>
              <a:t>, promotional </a:t>
            </a:r>
            <a:r>
              <a:rPr lang="en-US" sz="2750" dirty="0" smtClean="0">
                <a:solidFill>
                  <a:srgbClr val="00B0F0"/>
                </a:solidFill>
              </a:rPr>
              <a:t>dollars </a:t>
            </a:r>
            <a:r>
              <a:rPr lang="en-US" sz="2750" dirty="0">
                <a:solidFill>
                  <a:srgbClr val="00B0F0"/>
                </a:solidFill>
              </a:rPr>
              <a:t>can be used wisely. Instead of hoping that </a:t>
            </a:r>
            <a:r>
              <a:rPr lang="en-US" sz="2750" dirty="0" smtClean="0">
                <a:solidFill>
                  <a:srgbClr val="00B0F0"/>
                </a:solidFill>
              </a:rPr>
              <a:t>mass marketing </a:t>
            </a:r>
            <a:r>
              <a:rPr lang="en-US" sz="2750" dirty="0">
                <a:solidFill>
                  <a:srgbClr val="00B0F0"/>
                </a:solidFill>
              </a:rPr>
              <a:t>efforts will reach likely customers, the </a:t>
            </a:r>
            <a:r>
              <a:rPr lang="en-US" sz="2750" dirty="0" smtClean="0">
                <a:solidFill>
                  <a:srgbClr val="00B0F0"/>
                </a:solidFill>
              </a:rPr>
              <a:t>good </a:t>
            </a:r>
            <a:r>
              <a:rPr lang="en-US" sz="2750" dirty="0">
                <a:solidFill>
                  <a:srgbClr val="00B0F0"/>
                </a:solidFill>
              </a:rPr>
              <a:t>or service can be promoted specifically to those </a:t>
            </a:r>
            <a:r>
              <a:rPr lang="en-US" sz="2750" dirty="0" smtClean="0">
                <a:solidFill>
                  <a:srgbClr val="00B0F0"/>
                </a:solidFill>
              </a:rPr>
              <a:t>within </a:t>
            </a:r>
            <a:r>
              <a:rPr lang="en-US" sz="2750" dirty="0">
                <a:solidFill>
                  <a:srgbClr val="00B0F0"/>
                </a:solidFill>
              </a:rPr>
              <a:t>the target markets</a:t>
            </a:r>
            <a:r>
              <a:rPr lang="en-US" sz="2750" dirty="0" smtClean="0">
                <a:solidFill>
                  <a:srgbClr val="00B0F0"/>
                </a:solidFill>
              </a:rPr>
              <a:t>.</a:t>
            </a:r>
            <a:endParaRPr lang="en-US" sz="275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326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9.1-1 Differentiate between mass marketing and target marketing. </a:t>
            </a:r>
          </a:p>
          <a:p>
            <a:r>
              <a:rPr lang="en-US" sz="2800" dirty="0" smtClean="0"/>
              <a:t>9.1-2 Define variables used for market segmentation. </a:t>
            </a:r>
          </a:p>
          <a:p>
            <a:r>
              <a:rPr lang="en-US" sz="2800" dirty="0" smtClean="0"/>
              <a:t>9.1-3 Explain the importance of a customer profile.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429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9.2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Evaluate the Competition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1656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44" y="28956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9.2-1 Identify types of competition that a business encounters.</a:t>
            </a:r>
          </a:p>
          <a:p>
            <a:r>
              <a:rPr lang="en-US" sz="2800" dirty="0" smtClean="0"/>
              <a:t>9.2-2 Identify components of a market analysis.</a:t>
            </a:r>
          </a:p>
          <a:p>
            <a:r>
              <a:rPr lang="en-US" sz="2800" dirty="0" smtClean="0"/>
              <a:t>9.2-3 Define </a:t>
            </a:r>
            <a:r>
              <a:rPr lang="en-US" sz="2800" i="1" dirty="0" smtClean="0"/>
              <a:t>product positioning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9.2-4 Discuss steps taken to create a sales analysis.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2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1272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direct competitor </a:t>
            </a:r>
          </a:p>
          <a:p>
            <a:r>
              <a:rPr lang="en-US" sz="2800" dirty="0" smtClean="0"/>
              <a:t>indirect competitor </a:t>
            </a:r>
          </a:p>
          <a:p>
            <a:r>
              <a:rPr lang="en-US" sz="2800" dirty="0" smtClean="0"/>
              <a:t>feature</a:t>
            </a:r>
          </a:p>
          <a:p>
            <a:r>
              <a:rPr lang="en-US" sz="2800" dirty="0" smtClean="0"/>
              <a:t>benefit</a:t>
            </a:r>
          </a:p>
          <a:p>
            <a:r>
              <a:rPr lang="en-US" sz="2800" dirty="0" smtClean="0"/>
              <a:t>unique selling proposition (USP)</a:t>
            </a:r>
          </a:p>
          <a:p>
            <a:r>
              <a:rPr lang="en-US" sz="2800" dirty="0" smtClean="0"/>
              <a:t>trade show</a:t>
            </a:r>
          </a:p>
          <a:p>
            <a:r>
              <a:rPr lang="en-US" sz="2800" dirty="0" smtClean="0"/>
              <a:t>competitive advantage</a:t>
            </a:r>
          </a:p>
          <a:p>
            <a:r>
              <a:rPr lang="en-US" sz="2800" dirty="0" smtClean="0"/>
              <a:t>repositioning </a:t>
            </a:r>
          </a:p>
          <a:p>
            <a:r>
              <a:rPr lang="en-US" sz="2800" dirty="0" smtClean="0"/>
              <a:t>market-share leader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1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competition for customers influence a marketing plan?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Knowing exactly what the competition is doing helps marketers make decisions about how to market their products or companies</a:t>
            </a:r>
          </a:p>
          <a:p>
            <a:pPr lvl="1"/>
            <a:r>
              <a:rPr lang="en-US" sz="2525" dirty="0" smtClean="0"/>
              <a:t>Direct or indirect competition</a:t>
            </a:r>
          </a:p>
          <a:p>
            <a:pPr lvl="1"/>
            <a:r>
              <a:rPr lang="en-US" sz="2525" dirty="0" smtClean="0"/>
              <a:t>Based on price or nonprice factors</a:t>
            </a:r>
          </a:p>
        </p:txBody>
      </p:sp>
    </p:spTree>
    <p:extLst>
      <p:ext uri="{BB962C8B-B14F-4D97-AF65-F5344CB8AC3E}">
        <p14:creationId xmlns:p14="http://schemas.microsoft.com/office/powerpoint/2010/main" val="1807918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Direct competitors </a:t>
            </a:r>
            <a:r>
              <a:rPr lang="en-US" sz="2600" dirty="0"/>
              <a:t>are companies that sell identical or very similar goods or </a:t>
            </a:r>
            <a:r>
              <a:rPr lang="en-US" sz="2600" dirty="0" smtClean="0"/>
              <a:t>services</a:t>
            </a:r>
            <a:endParaRPr lang="en-US" sz="2525" dirty="0"/>
          </a:p>
          <a:p>
            <a:r>
              <a:rPr lang="en-US" sz="2600" b="1" dirty="0"/>
              <a:t>Indirect competitors </a:t>
            </a:r>
            <a:r>
              <a:rPr lang="en-US" sz="2600" dirty="0"/>
              <a:t>offer different, but similar, goods or services that meet customer </a:t>
            </a:r>
            <a:r>
              <a:rPr lang="en-US" sz="2600" dirty="0" smtClean="0"/>
              <a:t>needs 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26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competition </a:t>
            </a:r>
            <a:r>
              <a:rPr lang="en-US" sz="2600" dirty="0" smtClean="0"/>
              <a:t>occurs when a lower price is the main reason for customers to buy from one business over another</a:t>
            </a:r>
          </a:p>
          <a:p>
            <a:pPr lvl="1"/>
            <a:r>
              <a:rPr lang="en-US" sz="2525" dirty="0" smtClean="0"/>
              <a:t>Focus is to make more sales by offering the lowest prices</a:t>
            </a:r>
          </a:p>
          <a:p>
            <a:r>
              <a:rPr lang="en-US" sz="2600" dirty="0" smtClean="0"/>
              <a:t>A competitive advantage based on factors other than price is called </a:t>
            </a:r>
            <a:r>
              <a:rPr lang="en-US" sz="2600" i="1" dirty="0" smtClean="0"/>
              <a:t>nonprice competition</a:t>
            </a:r>
          </a:p>
          <a:p>
            <a:pPr lvl="1"/>
            <a:r>
              <a:rPr lang="en-US" sz="2525" dirty="0" smtClean="0"/>
              <a:t>Examples: extended hours, gift wrapping, custom orders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79829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Nonprice competition also focuses on features and benefits of a product</a:t>
            </a:r>
          </a:p>
          <a:p>
            <a:pPr lvl="1"/>
            <a:r>
              <a:rPr lang="en-US" sz="2525" b="1" dirty="0" smtClean="0"/>
              <a:t>Features </a:t>
            </a:r>
            <a:r>
              <a:rPr lang="en-US" sz="2525" dirty="0" smtClean="0"/>
              <a:t>are facts about a product </a:t>
            </a:r>
          </a:p>
          <a:p>
            <a:pPr lvl="1"/>
            <a:r>
              <a:rPr lang="en-US" sz="2525" b="1" dirty="0" smtClean="0"/>
              <a:t>Benefits </a:t>
            </a:r>
            <a:r>
              <a:rPr lang="en-US" sz="2525" dirty="0" smtClean="0"/>
              <a:t>are the traits of a product that serve as an advantage for the customer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unique selling proposition (USP) </a:t>
            </a:r>
            <a:r>
              <a:rPr lang="en-US" sz="2525" dirty="0" smtClean="0"/>
              <a:t>is a statement that summarizes the special features or benefits of a product or business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41766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market analysis </a:t>
            </a:r>
            <a:r>
              <a:rPr lang="en-US" sz="2600" dirty="0" smtClean="0"/>
              <a:t>is the process of gathering information on the market in which a business is competing</a:t>
            </a:r>
          </a:p>
          <a:p>
            <a:pPr lvl="1"/>
            <a:r>
              <a:rPr lang="en-US" sz="2525" dirty="0" smtClean="0"/>
              <a:t>Completed as part of the process of developing a marketing plan</a:t>
            </a:r>
          </a:p>
          <a:p>
            <a:pPr lvl="1"/>
            <a:r>
              <a:rPr lang="en-US" sz="2525" dirty="0" smtClean="0"/>
              <a:t>Should be updated regularly</a:t>
            </a:r>
          </a:p>
        </p:txBody>
      </p:sp>
    </p:spTree>
    <p:extLst>
      <p:ext uri="{BB962C8B-B14F-4D97-AF65-F5344CB8AC3E}">
        <p14:creationId xmlns:p14="http://schemas.microsoft.com/office/powerpoint/2010/main" val="4101550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competitive analysis </a:t>
            </a:r>
            <a:r>
              <a:rPr lang="en-US" sz="2600" dirty="0"/>
              <a:t>is </a:t>
            </a:r>
            <a:r>
              <a:rPr lang="en-US" sz="2600" dirty="0" smtClean="0"/>
              <a:t>used </a:t>
            </a:r>
            <a:r>
              <a:rPr lang="en-US" sz="2600" dirty="0"/>
              <a:t>to compare the strengths and weaknesses of a product or company with its </a:t>
            </a:r>
            <a:r>
              <a:rPr lang="en-US" sz="2600" dirty="0" smtClean="0"/>
              <a:t>competitors</a:t>
            </a:r>
          </a:p>
          <a:p>
            <a:r>
              <a:rPr lang="en-US" sz="2600" dirty="0" smtClean="0"/>
              <a:t>Many ways to find information about competitors</a:t>
            </a:r>
          </a:p>
          <a:p>
            <a:pPr lvl="1"/>
            <a:r>
              <a:rPr lang="en-US" sz="2525" dirty="0" smtClean="0"/>
              <a:t>Websites are a good source for product information</a:t>
            </a:r>
          </a:p>
          <a:p>
            <a:pPr lvl="1"/>
            <a:r>
              <a:rPr lang="en-US" sz="2525" dirty="0" smtClean="0"/>
              <a:t>Competitors’ products can be evaluated</a:t>
            </a:r>
          </a:p>
          <a:p>
            <a:pPr lvl="1"/>
            <a:r>
              <a:rPr lang="en-US" sz="2525" b="1" dirty="0" smtClean="0"/>
              <a:t>Trade shows </a:t>
            </a:r>
            <a:r>
              <a:rPr lang="en-US" sz="2525" dirty="0" smtClean="0"/>
              <a:t>are large gatherings of businesses for the purpose of displaying products for sale</a:t>
            </a:r>
          </a:p>
          <a:p>
            <a:pPr lvl="1"/>
            <a:r>
              <a:rPr lang="en-US" sz="2525" dirty="0" smtClean="0"/>
              <a:t>A sales team will likely hear product comments</a:t>
            </a:r>
            <a:endParaRPr lang="en-US" sz="2525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448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mass market</a:t>
            </a:r>
          </a:p>
          <a:p>
            <a:r>
              <a:rPr lang="en-US" sz="2800" dirty="0" smtClean="0"/>
              <a:t>niche market</a:t>
            </a:r>
          </a:p>
          <a:p>
            <a:r>
              <a:rPr lang="en-US" sz="2800" dirty="0" smtClean="0"/>
              <a:t>geographic segmentation</a:t>
            </a:r>
          </a:p>
          <a:p>
            <a:r>
              <a:rPr lang="en-US" sz="2800" dirty="0" smtClean="0"/>
              <a:t>demographic segmentation </a:t>
            </a:r>
          </a:p>
          <a:p>
            <a:r>
              <a:rPr lang="en-US" sz="2800" dirty="0" smtClean="0"/>
              <a:t>generation</a:t>
            </a:r>
          </a:p>
          <a:p>
            <a:r>
              <a:rPr lang="en-US" sz="2800" dirty="0" smtClean="0"/>
              <a:t>disposable income</a:t>
            </a:r>
          </a:p>
          <a:p>
            <a:r>
              <a:rPr lang="en-US" sz="2800" dirty="0" smtClean="0"/>
              <a:t>discretionary income</a:t>
            </a:r>
          </a:p>
          <a:p>
            <a:r>
              <a:rPr lang="en-US" sz="2800" dirty="0" smtClean="0"/>
              <a:t>psychographics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psychographic segmentation</a:t>
            </a:r>
          </a:p>
          <a:p>
            <a:r>
              <a:rPr lang="en-US" sz="2800" dirty="0"/>
              <a:t>values</a:t>
            </a:r>
          </a:p>
          <a:p>
            <a:r>
              <a:rPr lang="en-US" sz="2800" dirty="0"/>
              <a:t>attitude</a:t>
            </a:r>
          </a:p>
          <a:p>
            <a:r>
              <a:rPr lang="en-US" sz="2800" dirty="0"/>
              <a:t>Likert scale</a:t>
            </a:r>
          </a:p>
          <a:p>
            <a:r>
              <a:rPr lang="en-US" sz="2800" dirty="0"/>
              <a:t>behavioral segmentation </a:t>
            </a:r>
          </a:p>
          <a:p>
            <a:r>
              <a:rPr lang="en-US" sz="2800" dirty="0"/>
              <a:t>usage rate</a:t>
            </a:r>
          </a:p>
          <a:p>
            <a:r>
              <a:rPr lang="en-US" sz="2800" dirty="0"/>
              <a:t>buying status </a:t>
            </a:r>
          </a:p>
          <a:p>
            <a:r>
              <a:rPr lang="en-US" sz="2800" dirty="0"/>
              <a:t>customer profile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7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728" y="6429756"/>
            <a:ext cx="1847088" cy="27432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4416552"/>
            <a:ext cx="6217920" cy="20726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Competitive analysis completed by</a:t>
            </a:r>
          </a:p>
          <a:p>
            <a:pPr lvl="1"/>
            <a:r>
              <a:rPr lang="en-US" sz="2525" dirty="0" smtClean="0"/>
              <a:t>Identifying names of primary competitors</a:t>
            </a:r>
          </a:p>
          <a:p>
            <a:pPr lvl="1"/>
            <a:r>
              <a:rPr lang="en-US" sz="2525" dirty="0" smtClean="0"/>
              <a:t>Information about price, features, benefits, etc. recorded</a:t>
            </a:r>
          </a:p>
          <a:p>
            <a:pPr lvl="1"/>
            <a:r>
              <a:rPr lang="en-US" sz="2525" dirty="0" smtClean="0"/>
              <a:t>Used to evaluate each competitor and determine if they pose a threat to the company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4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competitive advantage </a:t>
            </a:r>
            <a:r>
              <a:rPr lang="en-US" sz="2600" dirty="0" smtClean="0"/>
              <a:t>of a product or business is offering better value, features, or service than the competition</a:t>
            </a:r>
          </a:p>
          <a:p>
            <a:r>
              <a:rPr lang="en-US" sz="2600" dirty="0" smtClean="0"/>
              <a:t>Having an advantage over competitors tends to increase sales</a:t>
            </a:r>
            <a:r>
              <a:rPr lang="en-US" sz="2525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37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SWOT analysis </a:t>
            </a:r>
            <a:r>
              <a:rPr lang="en-US" sz="2600" dirty="0" smtClean="0"/>
              <a:t>lists company strengths, weaknesses, opportunities, and threats faced by the business</a:t>
            </a:r>
          </a:p>
          <a:p>
            <a:pPr lvl="1"/>
            <a:r>
              <a:rPr lang="en-US" sz="2525" i="1" dirty="0" smtClean="0"/>
              <a:t>Strengths</a:t>
            </a:r>
            <a:r>
              <a:rPr lang="en-US" sz="2525" dirty="0" smtClean="0"/>
              <a:t> are internal factors that give a company a competitive advantage</a:t>
            </a:r>
          </a:p>
          <a:p>
            <a:pPr lvl="1"/>
            <a:r>
              <a:rPr lang="en-US" sz="2525" i="1" dirty="0" smtClean="0"/>
              <a:t>Weaknesse</a:t>
            </a:r>
            <a:r>
              <a:rPr lang="en-US" sz="2525" dirty="0" smtClean="0"/>
              <a:t>s are internal factors that place a company at a disadvantage, relative to competitors</a:t>
            </a:r>
          </a:p>
          <a:p>
            <a:pPr lvl="1"/>
            <a:r>
              <a:rPr lang="en-US" sz="2525" i="1" dirty="0" smtClean="0"/>
              <a:t>Opportunities</a:t>
            </a:r>
            <a:r>
              <a:rPr lang="en-US" sz="2525" dirty="0" smtClean="0"/>
              <a:t> are external factors that provide chances for a company to increase profits</a:t>
            </a:r>
          </a:p>
          <a:p>
            <a:pPr lvl="1"/>
            <a:r>
              <a:rPr lang="en-US" sz="2525" i="1" dirty="0" smtClean="0"/>
              <a:t>Threats</a:t>
            </a:r>
            <a:r>
              <a:rPr lang="en-US" sz="2525" dirty="0" smtClean="0"/>
              <a:t> are external factors that can jeopardize a company’s growth or ability to make profits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18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24" y="5166360"/>
            <a:ext cx="1856232" cy="283464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52" y="2862072"/>
            <a:ext cx="8042228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environmental scan</a:t>
            </a:r>
            <a:r>
              <a:rPr lang="en-US" sz="2600" dirty="0" smtClean="0"/>
              <a:t> is an analysis of the external factors that affect the success of business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PEST analysis </a:t>
            </a:r>
            <a:r>
              <a:rPr lang="en-US" sz="2600" dirty="0" smtClean="0"/>
              <a:t>is a type of environmental scan that evaluates the political, economic, social, and technological factors that might impact the success of a business</a:t>
            </a:r>
          </a:p>
          <a:p>
            <a:pPr lvl="1"/>
            <a:r>
              <a:rPr lang="en-US" sz="2525" i="1" dirty="0" smtClean="0"/>
              <a:t>Political factors</a:t>
            </a:r>
            <a:r>
              <a:rPr lang="en-US" sz="2525" dirty="0" smtClean="0"/>
              <a:t> affect the stability of the government</a:t>
            </a:r>
          </a:p>
          <a:p>
            <a:pPr lvl="1"/>
            <a:r>
              <a:rPr lang="en-US" sz="2525" i="1" dirty="0" smtClean="0"/>
              <a:t>Economic factors</a:t>
            </a:r>
            <a:r>
              <a:rPr lang="en-US" sz="2525" dirty="0" smtClean="0"/>
              <a:t> affect the ability to purchase</a:t>
            </a:r>
          </a:p>
          <a:p>
            <a:pPr lvl="1"/>
            <a:r>
              <a:rPr lang="en-US" sz="2525" i="1" dirty="0" smtClean="0"/>
              <a:t>Social factors</a:t>
            </a:r>
            <a:r>
              <a:rPr lang="en-US" sz="2525" dirty="0" smtClean="0"/>
              <a:t> are the personal qualities of customers</a:t>
            </a:r>
          </a:p>
          <a:p>
            <a:pPr lvl="1"/>
            <a:r>
              <a:rPr lang="en-US" sz="2525" i="1" dirty="0" smtClean="0"/>
              <a:t>Technological factors</a:t>
            </a:r>
            <a:r>
              <a:rPr lang="en-US" sz="2525" dirty="0" smtClean="0"/>
              <a:t> affect the level of productivity possible</a:t>
            </a:r>
            <a:endParaRPr lang="en-US" sz="2525" i="1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00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648" y="5178923"/>
            <a:ext cx="1868424" cy="2343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28" y="2834640"/>
            <a:ext cx="7854696" cy="2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Positioning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 positioning </a:t>
            </a:r>
            <a:r>
              <a:rPr lang="en-US" sz="2600" dirty="0" smtClean="0"/>
              <a:t>is used to influence the customer’s perception of a brand or product, in relation to the competition </a:t>
            </a:r>
          </a:p>
          <a:p>
            <a:pPr lvl="1"/>
            <a:r>
              <a:rPr lang="en-US" sz="2525" dirty="0" smtClean="0"/>
              <a:t>Features and benefits</a:t>
            </a:r>
          </a:p>
          <a:p>
            <a:pPr lvl="1"/>
            <a:r>
              <a:rPr lang="en-US" sz="2525" dirty="0" smtClean="0"/>
              <a:t>Price and quality </a:t>
            </a:r>
          </a:p>
          <a:p>
            <a:pPr lvl="1"/>
            <a:r>
              <a:rPr lang="en-US" sz="2525" dirty="0" smtClean="0"/>
              <a:t>Competitive positioning</a:t>
            </a:r>
          </a:p>
          <a:p>
            <a:r>
              <a:rPr lang="en-US" sz="2600" b="1" dirty="0"/>
              <a:t>Repositioning </a:t>
            </a:r>
            <a:r>
              <a:rPr lang="en-US" sz="2600" dirty="0"/>
              <a:t>is changing the marketing strategy used to influence consumer perception of a product, in comparison to the competition, with the goal of increasing sales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822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Market potential </a:t>
            </a:r>
            <a:r>
              <a:rPr lang="en-US" sz="2600" dirty="0" smtClean="0"/>
              <a:t>is the maximum number of customers and amount of sales that can be generated from a specific segment in a defined time period </a:t>
            </a:r>
            <a:endParaRPr lang="en-US" sz="2600" i="1" dirty="0"/>
          </a:p>
          <a:p>
            <a:r>
              <a:rPr lang="en-US" sz="2600" i="1" dirty="0" smtClean="0"/>
              <a:t>Market share </a:t>
            </a:r>
            <a:r>
              <a:rPr lang="en-US" sz="2600" dirty="0" smtClean="0"/>
              <a:t>is the percentage of the total sales that one business has in a specific market </a:t>
            </a:r>
          </a:p>
          <a:p>
            <a:r>
              <a:rPr lang="en-US" sz="2600" i="1" dirty="0"/>
              <a:t>Market size </a:t>
            </a:r>
            <a:r>
              <a:rPr lang="en-US" sz="2600" dirty="0"/>
              <a:t>is the total sales per year for a specific product held by all the </a:t>
            </a:r>
            <a:r>
              <a:rPr lang="en-US" sz="2600" dirty="0" smtClean="0"/>
              <a:t>competition</a:t>
            </a:r>
          </a:p>
          <a:p>
            <a:r>
              <a:rPr lang="en-US" sz="2600" dirty="0" smtClean="0"/>
              <a:t>(company sales ÷ total sales in market) × 100 = percent market share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027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6437569"/>
            <a:ext cx="1837944" cy="25603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 </a:t>
            </a:r>
            <a:endParaRPr lang="en-US" sz="1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68" y="1784608"/>
            <a:ext cx="2939096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 share is useful for comparing companies within a market to each other and showing the relationships among the companies</a:t>
            </a:r>
          </a:p>
          <a:p>
            <a:r>
              <a:rPr lang="en-US" sz="2600" b="1" dirty="0" smtClean="0"/>
              <a:t>Market-share </a:t>
            </a:r>
            <a:r>
              <a:rPr lang="en-US" sz="2600" b="1" dirty="0"/>
              <a:t>leaders </a:t>
            </a:r>
            <a:r>
              <a:rPr lang="en-US" sz="2600" dirty="0"/>
              <a:t>are the companies with the largest combined market share </a:t>
            </a:r>
            <a:r>
              <a:rPr lang="en-US" sz="2600" i="1" dirty="0"/>
              <a:t>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80" y="3931920"/>
            <a:ext cx="5665639" cy="25206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74792" y="6436037"/>
            <a:ext cx="1868424" cy="23432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7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might people in a target market have in common?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795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nonprice competition?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competitive advantage based on </a:t>
            </a:r>
            <a:r>
              <a:rPr lang="en-US" sz="2800" dirty="0" smtClean="0">
                <a:solidFill>
                  <a:srgbClr val="00B0F0"/>
                </a:solidFill>
              </a:rPr>
              <a:t>factors </a:t>
            </a:r>
            <a:r>
              <a:rPr lang="en-US" sz="2800" dirty="0">
                <a:solidFill>
                  <a:srgbClr val="00B0F0"/>
                </a:solidFill>
              </a:rPr>
              <a:t>other than price is called </a:t>
            </a:r>
            <a:r>
              <a:rPr lang="en-US" sz="2800" dirty="0" smtClean="0">
                <a:solidFill>
                  <a:srgbClr val="00B0F0"/>
                </a:solidFill>
              </a:rPr>
              <a:t>nonprice </a:t>
            </a:r>
            <a:r>
              <a:rPr lang="en-US" sz="2800" dirty="0">
                <a:solidFill>
                  <a:srgbClr val="00B0F0"/>
                </a:solidFill>
              </a:rPr>
              <a:t>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9.2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35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is a unique selling proposition </a:t>
            </a:r>
            <a:r>
              <a:rPr lang="en-US" sz="2800" dirty="0" smtClean="0"/>
              <a:t>(</a:t>
            </a:r>
            <a:r>
              <a:rPr lang="en-US" sz="2800" dirty="0"/>
              <a:t>USP)?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unique selling proposition (USP) is a </a:t>
            </a:r>
            <a:r>
              <a:rPr lang="en-US" sz="2800" dirty="0" smtClean="0">
                <a:solidFill>
                  <a:srgbClr val="00B0F0"/>
                </a:solidFill>
              </a:rPr>
              <a:t>statement </a:t>
            </a:r>
            <a:r>
              <a:rPr lang="en-US" sz="2800" dirty="0">
                <a:solidFill>
                  <a:srgbClr val="00B0F0"/>
                </a:solidFill>
              </a:rPr>
              <a:t>summarizing the special </a:t>
            </a:r>
            <a:r>
              <a:rPr lang="en-US" sz="2800" dirty="0" smtClean="0">
                <a:solidFill>
                  <a:srgbClr val="00B0F0"/>
                </a:solidFill>
              </a:rPr>
              <a:t>features </a:t>
            </a:r>
            <a:r>
              <a:rPr lang="en-US" sz="2800" dirty="0">
                <a:solidFill>
                  <a:srgbClr val="00B0F0"/>
                </a:solidFill>
              </a:rPr>
              <a:t>or benefits of a product or </a:t>
            </a:r>
            <a:r>
              <a:rPr lang="en-US" sz="2800" dirty="0" smtClean="0">
                <a:solidFill>
                  <a:srgbClr val="00B0F0"/>
                </a:solidFill>
              </a:rPr>
              <a:t>business</a:t>
            </a:r>
            <a:r>
              <a:rPr lang="en-US" sz="2800" dirty="0">
                <a:solidFill>
                  <a:srgbClr val="00B0F0"/>
                </a:solidFill>
              </a:rPr>
              <a:t>. Its purpose is to convince </a:t>
            </a:r>
            <a:r>
              <a:rPr lang="en-US" sz="2800" dirty="0" smtClean="0">
                <a:solidFill>
                  <a:srgbClr val="00B0F0"/>
                </a:solidFill>
              </a:rPr>
              <a:t>customers </a:t>
            </a:r>
            <a:r>
              <a:rPr lang="en-US" sz="2800" dirty="0">
                <a:solidFill>
                  <a:srgbClr val="00B0F0"/>
                </a:solidFill>
              </a:rPr>
              <a:t>that </a:t>
            </a:r>
            <a:r>
              <a:rPr lang="en-US" sz="2800" dirty="0" smtClean="0">
                <a:solidFill>
                  <a:srgbClr val="00B0F0"/>
                </a:solidFill>
              </a:rPr>
              <a:t>this business’s </a:t>
            </a:r>
            <a:r>
              <a:rPr lang="en-US" sz="2800" dirty="0">
                <a:solidFill>
                  <a:srgbClr val="00B0F0"/>
                </a:solidFill>
              </a:rPr>
              <a:t>product is the only one </a:t>
            </a:r>
            <a:r>
              <a:rPr lang="en-US" sz="2800" dirty="0" smtClean="0">
                <a:solidFill>
                  <a:srgbClr val="00B0F0"/>
                </a:solidFill>
              </a:rPr>
              <a:t>that </a:t>
            </a:r>
            <a:r>
              <a:rPr lang="en-US" sz="2800" dirty="0">
                <a:solidFill>
                  <a:srgbClr val="00B0F0"/>
                </a:solidFill>
              </a:rPr>
              <a:t>can satisfy their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7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32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2024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List </a:t>
            </a:r>
            <a:r>
              <a:rPr lang="en-US" sz="2800" dirty="0"/>
              <a:t>examples of information that is evaluated for a </a:t>
            </a:r>
            <a:r>
              <a:rPr lang="en-US" sz="2800" dirty="0" smtClean="0"/>
              <a:t>competitive </a:t>
            </a:r>
            <a:r>
              <a:rPr lang="en-US" sz="2800" dirty="0"/>
              <a:t>analysis.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After </a:t>
            </a:r>
            <a:r>
              <a:rPr lang="en-US" sz="2750" dirty="0">
                <a:solidFill>
                  <a:srgbClr val="00B0F0"/>
                </a:solidFill>
              </a:rPr>
              <a:t>gathering information about the competition, </a:t>
            </a:r>
            <a:r>
              <a:rPr lang="en-US" sz="2750" dirty="0" smtClean="0">
                <a:solidFill>
                  <a:srgbClr val="00B0F0"/>
                </a:solidFill>
              </a:rPr>
              <a:t>competitive </a:t>
            </a:r>
            <a:r>
              <a:rPr lang="en-US" sz="2750" dirty="0">
                <a:solidFill>
                  <a:srgbClr val="00B0F0"/>
                </a:solidFill>
              </a:rPr>
              <a:t>advantages should be evaluated. A </a:t>
            </a:r>
            <a:r>
              <a:rPr lang="en-US" sz="2750" dirty="0" smtClean="0">
                <a:solidFill>
                  <a:srgbClr val="00B0F0"/>
                </a:solidFill>
              </a:rPr>
              <a:t>marketing </a:t>
            </a:r>
            <a:r>
              <a:rPr lang="en-US" sz="2750" dirty="0">
                <a:solidFill>
                  <a:srgbClr val="00B0F0"/>
                </a:solidFill>
              </a:rPr>
              <a:t>manager must know what the competition is </a:t>
            </a:r>
            <a:r>
              <a:rPr lang="en-US" sz="2750" dirty="0" smtClean="0">
                <a:solidFill>
                  <a:srgbClr val="00B0F0"/>
                </a:solidFill>
              </a:rPr>
              <a:t>offering </a:t>
            </a:r>
            <a:r>
              <a:rPr lang="en-US" sz="2750" dirty="0">
                <a:solidFill>
                  <a:srgbClr val="00B0F0"/>
                </a:solidFill>
              </a:rPr>
              <a:t>and </a:t>
            </a:r>
            <a:r>
              <a:rPr lang="en-US" sz="2750" dirty="0" smtClean="0">
                <a:solidFill>
                  <a:srgbClr val="00B0F0"/>
                </a:solidFill>
              </a:rPr>
              <a:t>its </a:t>
            </a:r>
            <a:r>
              <a:rPr lang="en-US" sz="2750" dirty="0">
                <a:solidFill>
                  <a:srgbClr val="00B0F0"/>
                </a:solidFill>
              </a:rPr>
              <a:t>pricing models, as well as product </a:t>
            </a:r>
            <a:r>
              <a:rPr lang="en-US" sz="2750" dirty="0" smtClean="0">
                <a:solidFill>
                  <a:srgbClr val="00B0F0"/>
                </a:solidFill>
              </a:rPr>
              <a:t>features </a:t>
            </a:r>
            <a:r>
              <a:rPr lang="en-US" sz="2750" dirty="0">
                <a:solidFill>
                  <a:srgbClr val="00B0F0"/>
                </a:solidFill>
              </a:rPr>
              <a:t>and benefits. Information about price, </a:t>
            </a:r>
            <a:r>
              <a:rPr lang="en-US" sz="2750" dirty="0" smtClean="0">
                <a:solidFill>
                  <a:srgbClr val="00B0F0"/>
                </a:solidFill>
              </a:rPr>
              <a:t>features</a:t>
            </a:r>
            <a:r>
              <a:rPr lang="en-US" sz="2750" dirty="0">
                <a:solidFill>
                  <a:srgbClr val="00B0F0"/>
                </a:solidFill>
              </a:rPr>
              <a:t>, benefits, and other information about each </a:t>
            </a:r>
            <a:r>
              <a:rPr lang="en-US" sz="2750" dirty="0" smtClean="0">
                <a:solidFill>
                  <a:srgbClr val="00B0F0"/>
                </a:solidFill>
              </a:rPr>
              <a:t>company </a:t>
            </a:r>
            <a:r>
              <a:rPr lang="en-US" sz="2750" dirty="0">
                <a:solidFill>
                  <a:srgbClr val="00B0F0"/>
                </a:solidFill>
              </a:rPr>
              <a:t>is recorded in the analysis</a:t>
            </a:r>
            <a:r>
              <a:rPr lang="en-US" sz="2750" dirty="0" smtClean="0">
                <a:solidFill>
                  <a:srgbClr val="00B0F0"/>
                </a:solidFill>
              </a:rPr>
              <a:t>.</a:t>
            </a:r>
            <a:endParaRPr lang="en-US" sz="27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723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3392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does a SWOT analysis </a:t>
            </a:r>
            <a:r>
              <a:rPr lang="en-US" sz="2800" dirty="0" smtClean="0"/>
              <a:t>contribute </a:t>
            </a:r>
            <a:r>
              <a:rPr lang="en-US" sz="2800" dirty="0"/>
              <a:t>to a market analysis?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SWOT analysis lists company </a:t>
            </a:r>
            <a:r>
              <a:rPr lang="en-US" sz="2800" dirty="0" smtClean="0">
                <a:solidFill>
                  <a:srgbClr val="00B0F0"/>
                </a:solidFill>
              </a:rPr>
              <a:t>strengths</a:t>
            </a:r>
            <a:r>
              <a:rPr lang="en-US" sz="2800" dirty="0">
                <a:solidFill>
                  <a:srgbClr val="00B0F0"/>
                </a:solidFill>
              </a:rPr>
              <a:t>, weaknesses, opportunities,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threats faced by the business. It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help determine marketing and </a:t>
            </a:r>
            <a:r>
              <a:rPr lang="en-US" sz="2800" dirty="0" smtClean="0">
                <a:solidFill>
                  <a:srgbClr val="00B0F0"/>
                </a:solidFill>
              </a:rPr>
              <a:t>product </a:t>
            </a:r>
            <a:r>
              <a:rPr lang="en-US" sz="2800" dirty="0">
                <a:solidFill>
                  <a:srgbClr val="00B0F0"/>
                </a:solidFill>
              </a:rPr>
              <a:t>development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State the market share formula.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company sales ÷ total sales in market)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 </a:t>
            </a:r>
            <a:r>
              <a:rPr lang="en-US" sz="2800" dirty="0">
                <a:solidFill>
                  <a:srgbClr val="00B0F0"/>
                </a:solidFill>
              </a:rPr>
              <a:t>100 = percent market share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43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market</a:t>
            </a:r>
            <a:r>
              <a:rPr lang="en-US" sz="2600" dirty="0" smtClean="0"/>
              <a:t> is all the people and organizations that might purchase a product</a:t>
            </a:r>
          </a:p>
          <a:p>
            <a:pPr lvl="1"/>
            <a:r>
              <a:rPr lang="en-US" sz="2530" dirty="0" smtClean="0"/>
              <a:t>The focus of all marketing efforts</a:t>
            </a:r>
          </a:p>
          <a:p>
            <a:pPr lvl="1"/>
            <a:r>
              <a:rPr lang="en-US" sz="2530" dirty="0" smtClean="0"/>
              <a:t>Can be large or small, broad or narrow</a:t>
            </a:r>
          </a:p>
          <a:p>
            <a:pPr lvl="1"/>
            <a:r>
              <a:rPr lang="en-US" sz="2530" dirty="0" smtClean="0"/>
              <a:t>All include particular types of customers most likely to buy certain goods or services</a:t>
            </a:r>
            <a:endParaRPr lang="en-US" sz="2530" dirty="0"/>
          </a:p>
        </p:txBody>
      </p:sp>
    </p:spTree>
    <p:extLst>
      <p:ext uri="{BB962C8B-B14F-4D97-AF65-F5344CB8AC3E}">
        <p14:creationId xmlns:p14="http://schemas.microsoft.com/office/powerpoint/2010/main" val="233789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mass market</a:t>
            </a:r>
            <a:r>
              <a:rPr lang="en-US" sz="2600" dirty="0"/>
              <a:t> is the overall group of people who might buy a good or </a:t>
            </a:r>
            <a:r>
              <a:rPr lang="en-US" sz="2600" dirty="0" smtClean="0"/>
              <a:t>service</a:t>
            </a:r>
          </a:p>
          <a:p>
            <a:pPr lvl="1"/>
            <a:r>
              <a:rPr lang="en-US" sz="2525" i="1" dirty="0" smtClean="0"/>
              <a:t>Mass marketing</a:t>
            </a:r>
            <a:r>
              <a:rPr lang="en-US" sz="2525" dirty="0" smtClean="0"/>
              <a:t> uses one marketing mix of product, price, place, and promotion for a market </a:t>
            </a:r>
            <a:endParaRPr lang="en-US" sz="2525" dirty="0"/>
          </a:p>
          <a:p>
            <a:pPr lvl="2"/>
            <a:r>
              <a:rPr lang="en-US" sz="2450" dirty="0"/>
              <a:t>Ignores differences among </a:t>
            </a:r>
            <a:r>
              <a:rPr lang="en-US" sz="2450" dirty="0" smtClean="0"/>
              <a:t>customers </a:t>
            </a:r>
            <a:endParaRPr lang="en-US" sz="2450" dirty="0"/>
          </a:p>
          <a:p>
            <a:pPr lvl="2"/>
            <a:r>
              <a:rPr lang="en-US" sz="2450" dirty="0"/>
              <a:t>Saves time and money because all people receive the same promotional </a:t>
            </a:r>
            <a:r>
              <a:rPr lang="en-US" sz="2450" dirty="0" smtClean="0"/>
              <a:t>message </a:t>
            </a:r>
          </a:p>
          <a:p>
            <a:pPr lvl="1"/>
            <a:r>
              <a:rPr lang="en-US" sz="2525" dirty="0" smtClean="0"/>
              <a:t>Viewed as one large group</a:t>
            </a:r>
          </a:p>
          <a:p>
            <a:pPr lvl="1"/>
            <a:r>
              <a:rPr lang="en-US" sz="2525" dirty="0" smtClean="0"/>
              <a:t>Assumes that everyone has exactly the same wants and needs for a product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4762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target market </a:t>
            </a:r>
            <a:r>
              <a:rPr lang="en-US" sz="2600" dirty="0" smtClean="0"/>
              <a:t>is the specific group of customers whose needs and wants a company will focus on satisfying</a:t>
            </a:r>
          </a:p>
          <a:p>
            <a:pPr lvl="1"/>
            <a:r>
              <a:rPr lang="en-US" sz="2525" dirty="0" smtClean="0"/>
              <a:t>Opposite of a mass market</a:t>
            </a:r>
          </a:p>
          <a:p>
            <a:pPr lvl="1"/>
            <a:r>
              <a:rPr lang="en-US" sz="2525" dirty="0" smtClean="0"/>
              <a:t>The people at whom a company aims to sell its goods and services</a:t>
            </a:r>
          </a:p>
          <a:p>
            <a:pPr lvl="1"/>
            <a:r>
              <a:rPr lang="en-US" sz="2525" dirty="0" smtClean="0"/>
              <a:t>The people most likely to buy the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663212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2683</Words>
  <Application>Microsoft Office PowerPoint</Application>
  <PresentationFormat>On-screen Show (4:3)</PresentationFormat>
  <Paragraphs>327</Paragraphs>
  <Slides>63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Verdana</vt:lpstr>
      <vt:lpstr>Tahoma</vt:lpstr>
      <vt:lpstr>Helvetica</vt:lpstr>
      <vt:lpstr>Palatino Linotype</vt:lpstr>
      <vt:lpstr>Trebuchet MS</vt:lpstr>
      <vt:lpstr>Symbol</vt:lpstr>
      <vt:lpstr>Arial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9.1</vt:lpstr>
      <vt:lpstr>Learning Objectives</vt:lpstr>
      <vt:lpstr>Key Terms</vt:lpstr>
      <vt:lpstr>Essential Question</vt:lpstr>
      <vt:lpstr>Market</vt:lpstr>
      <vt:lpstr>Market (Continued)</vt:lpstr>
      <vt:lpstr>Market (Continued)</vt:lpstr>
      <vt:lpstr>Market (Continued)</vt:lpstr>
      <vt:lpstr>Market Segmentation </vt:lpstr>
      <vt:lpstr>Market Segmentation (Continued) 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 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 </vt:lpstr>
      <vt:lpstr>Market Segmentation (Continued) </vt:lpstr>
      <vt:lpstr>Market Segmentation (Continued)</vt:lpstr>
      <vt:lpstr>Market Segmentation (Continued)</vt:lpstr>
      <vt:lpstr>Market Segmentation (Continued) </vt:lpstr>
      <vt:lpstr>Market Segmentation (Continued)</vt:lpstr>
      <vt:lpstr>Market Segmentation (Continued) </vt:lpstr>
      <vt:lpstr>Market Segmentation (Continued) </vt:lpstr>
      <vt:lpstr>Market Segmentation (Continued)</vt:lpstr>
      <vt:lpstr>Customer Profile</vt:lpstr>
      <vt:lpstr>Customer Profile (Continued)</vt:lpstr>
      <vt:lpstr>Section 9.1 Review</vt:lpstr>
      <vt:lpstr>Section 9.1 Review (Continued)</vt:lpstr>
      <vt:lpstr>Section 9.1 Review (Continued)</vt:lpstr>
      <vt:lpstr>Section 9.1 Review (Continued)</vt:lpstr>
      <vt:lpstr>Section 9.1 Review (Continued)</vt:lpstr>
      <vt:lpstr>Section 9.2</vt:lpstr>
      <vt:lpstr>Learning Objectives</vt:lpstr>
      <vt:lpstr>Key Terms</vt:lpstr>
      <vt:lpstr>Essential Question</vt:lpstr>
      <vt:lpstr>Competition</vt:lpstr>
      <vt:lpstr>Competition (Continued)</vt:lpstr>
      <vt:lpstr>Competition (Continued)</vt:lpstr>
      <vt:lpstr>Competition (Continued)</vt:lpstr>
      <vt:lpstr>Market Analysis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Product Positioning</vt:lpstr>
      <vt:lpstr>Sales Analysis</vt:lpstr>
      <vt:lpstr>Sales Analysis (Continued)</vt:lpstr>
      <vt:lpstr>Sales Analysis (Continued)</vt:lpstr>
      <vt:lpstr>Section 9.2 Review </vt:lpstr>
      <vt:lpstr>Section 9.2 Review (Continued)</vt:lpstr>
      <vt:lpstr>Section 9.2 Review (Continued)</vt:lpstr>
      <vt:lpstr>Section 9.2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2017-11-08T21:54:20Z</dcterms:created>
  <dcterms:modified xsi:type="dcterms:W3CDTF">2020-01-29T18:52:03Z</dcterms:modified>
</cp:coreProperties>
</file>