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  <p:sldMasterId id="2147483686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87" r:id="rId16"/>
    <p:sldId id="288" r:id="rId17"/>
    <p:sldId id="289" r:id="rId18"/>
    <p:sldId id="290" r:id="rId19"/>
    <p:sldId id="281" r:id="rId20"/>
    <p:sldId id="282" r:id="rId21"/>
    <p:sldId id="291" r:id="rId22"/>
    <p:sldId id="263" r:id="rId23"/>
    <p:sldId id="283" r:id="rId24"/>
    <p:sldId id="284" r:id="rId25"/>
    <p:sldId id="264" r:id="rId26"/>
    <p:sldId id="265" r:id="rId27"/>
    <p:sldId id="268" r:id="rId28"/>
    <p:sldId id="266" r:id="rId29"/>
    <p:sldId id="269" r:id="rId30"/>
    <p:sldId id="270" r:id="rId31"/>
    <p:sldId id="271" r:id="rId32"/>
    <p:sldId id="272" r:id="rId33"/>
    <p:sldId id="273" r:id="rId34"/>
    <p:sldId id="293" r:id="rId35"/>
    <p:sldId id="285" r:id="rId36"/>
    <p:sldId id="294" r:id="rId37"/>
    <p:sldId id="286" r:id="rId38"/>
    <p:sldId id="280" r:id="rId39"/>
    <p:sldId id="297" r:id="rId40"/>
    <p:sldId id="299" r:id="rId41"/>
    <p:sldId id="298" r:id="rId42"/>
    <p:sldId id="274" r:id="rId43"/>
    <p:sldId id="295" r:id="rId44"/>
    <p:sldId id="296" r:id="rId45"/>
    <p:sldId id="275" r:id="rId46"/>
    <p:sldId id="276" r:id="rId47"/>
    <p:sldId id="277" r:id="rId48"/>
    <p:sldId id="278" r:id="rId49"/>
    <p:sldId id="279" r:id="rId5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Verdana" panose="020B0604030504040204" pitchFamily="34" charset="0"/>
      <p:regular r:id="rId55"/>
      <p:bold r:id="rId56"/>
      <p:italic r:id="rId57"/>
      <p:boldItalic r:id="rId58"/>
    </p:embeddedFont>
    <p:embeddedFont>
      <p:font typeface="Tahoma" panose="020B0604030504040204" pitchFamily="34" charset="0"/>
      <p:regular r:id="rId59"/>
      <p:bold r:id="rId60"/>
    </p:embeddedFont>
    <p:embeddedFont>
      <p:font typeface="Helvetica" panose="020B0604020202020204" pitchFamily="34" charset="0"/>
      <p:regular r:id="rId61"/>
      <p:bold r:id="rId62"/>
      <p:italic r:id="rId63"/>
      <p:boldItalic r:id="rId64"/>
    </p:embeddedFont>
    <p:embeddedFont>
      <p:font typeface="Palatino Linotype" panose="02040502050505030304" pitchFamily="18" charset="0"/>
      <p:regular r:id="rId65"/>
      <p:bold r:id="rId66"/>
      <p:italic r:id="rId67"/>
      <p:boldItalic r:id="rId68"/>
    </p:embeddedFont>
    <p:embeddedFont>
      <p:font typeface="Trebuchet MS" panose="020B0603020202020204" pitchFamily="34" charset="0"/>
      <p:regular r:id="rId69"/>
      <p:bold r:id="rId70"/>
      <p:italic r:id="rId71"/>
      <p:boldItalic r:id="rId7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73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font" Target="fonts/font19.fntdata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.fntdata"/><Relationship Id="rId72" Type="http://schemas.openxmlformats.org/officeDocument/2006/relationships/font" Target="fonts/font2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font" Target="fonts/font20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6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1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1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2514600" cy="24384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12000" b="1" i="0" baseline="0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0" y="1828800"/>
            <a:ext cx="52578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75" b="1" baseline="0">
                <a:solidFill>
                  <a:schemeClr val="tx1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3035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438401"/>
            <a:ext cx="6324600" cy="3352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275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057400" y="762000"/>
            <a:ext cx="6172200" cy="1219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5100" b="1">
                <a:solidFill>
                  <a:schemeClr val="bg1"/>
                </a:solidFill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416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529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6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81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67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653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432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651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50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21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444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83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162800" cy="1828800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625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00200" y="2971800"/>
            <a:ext cx="7239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975" b="1" baseline="0">
                <a:solidFill>
                  <a:srgbClr val="007DC5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658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2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2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45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278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909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221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7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64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49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81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174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3034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47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02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43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98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2578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4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11860-5660-4FA8-8EFC-6BEBCD0A86A6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79458F-F77D-48A8-91F3-BCEBD991F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5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75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389245-84A6-4CF0-9589-D98BCBD9AA65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981063-9F7C-4838-A2C7-F13B1823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1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B80096-D8EC-4893-B0DB-A3CFBD67D9DF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61C68-A937-4229-A0EB-0CAECF1A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97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305754-C817-4590-BCFE-936FE32D0ECB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5D8605-2826-4220-8A82-C7EB128F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79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B06C0C-0F19-458A-B761-D2A1EC839268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DE2005-1F81-4663-A854-2665F185C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31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E9C31-7E36-4807-A8D2-1BF4F1FDBE2F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238620-B695-4B1D-A929-54AC74828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5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9E047-293E-4383-9719-86AF151EC762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CC28B8-B5C8-44F5-8BD1-A513D8D36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086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20E2A0-1986-403C-94F6-3E8090CAD0A7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69DED-6E12-4511-AAE3-7250ECD4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917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686F3E-2778-4619-A97D-681FA34472F8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5A5FF5-0694-4FCA-812D-941877FD57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233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CA2435-25FC-4CB3-AE07-DBAEC48A6624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EDFAB4-55D3-41DF-80D6-EBB37780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839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001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001000" cy="5181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852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6B18C-97A3-48EE-B141-AACFFBB3D579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056211-1A65-4657-BBDE-FE5950C87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032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161345-985F-49AE-95BC-A663D4491E44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D1D2CC-F196-40D8-874B-413A5FA2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857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4582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38862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990600"/>
            <a:ext cx="3962400" cy="5562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1pPr>
            <a:lvl2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2pPr>
            <a:lvl3pPr>
              <a:defRPr sz="150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3pPr>
            <a:lvl4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4pPr>
            <a:lvl5pPr>
              <a:defRPr sz="1350">
                <a:solidFill>
                  <a:schemeClr val="tx1">
                    <a:lumMod val="95000"/>
                    <a:lumOff val="5000"/>
                  </a:schemeClr>
                </a:solidFill>
                <a:latin typeface="Helvetica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726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21CFE4-644C-4C16-BD00-D1F8ECAF945E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26B331-A833-4AFC-AE3E-388A4FDE9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94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09EC08-9EEF-4060-B0EA-0627B9ECFE54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21D266-684E-491E-AC49-09017C01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49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88A3B7-B10F-4330-BD11-69973305A6B0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00F1E9-C46F-4454-BB4E-11B5213DF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400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3DF749-F943-4131-B033-BD8F81D60556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830AE8-6AF0-4A82-88FF-16422949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1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EC951E-3E7F-46E9-9236-4430FE5B25B3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88C5E6-CAD5-4BB2-BFEE-E9BA17502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07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8CB16-CA05-45A8-BC7F-6764EAE95862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5825E6-3B12-4B74-BC4E-AF5A91F9B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901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783C20-05AD-46FD-B469-A06416591D42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EC84E-6EB8-4105-A958-17A8E8180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3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017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2954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458200" cy="48006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4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8153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15ADE8-A47A-42DD-BB30-F1575BDBA631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426F25-879D-4696-A57B-EF7A40E04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27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C57220-7F54-4184-87E5-26925D707744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0CFA01-08B2-4382-8A73-79151F8E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06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DBB288-117D-4A05-A166-0B9CFCBFCD58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0FD645-6891-4574-B396-906F0B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457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2822C8-3F38-462A-A492-BEE6BD0D945F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E74565-8032-432F-B831-D7E9412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672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CDF9FB-0797-4575-9211-E1E1089439BA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72B102-F4E5-442D-B4CD-C0E776E0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804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97DD5C-193C-4222-8BF5-D67E61F30697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0CF685-088A-42BA-94E0-C0EF2ED06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594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A7A3A6-3E4E-42B7-A146-41F8FF308F15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91AA7B-27B2-47EC-8614-BF2BDB67E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26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1FD0D7-A692-41BD-95D6-E47350BDF922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924F5C-A3F8-4366-8E8D-F6F063FF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231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05646F-3DB9-4954-8E69-B99A94029C6C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9B179E-FB4A-467A-B8C4-2F8FE8A8A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5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5150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0A51-9F94-4D79-BB51-FC4B71CFCE09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1AC57D-318E-4278-B1CF-81412802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989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315200" cy="7620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705600" cy="4800600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95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1600200" y="914400"/>
            <a:ext cx="70866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latin typeface="Trebuchet MS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9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121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365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292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194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268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949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683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5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7219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051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653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315200" cy="4495800"/>
          </a:xfrm>
          <a:prstGeom prst="rect">
            <a:avLst/>
          </a:prstGeom>
        </p:spPr>
        <p:txBody>
          <a:bodyPr/>
          <a:lstStyle>
            <a:lvl1pPr>
              <a:defRPr sz="195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1875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457200"/>
            <a:ext cx="6324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15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19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CC84A-D191-47FD-821B-762991DA984D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93B232-AB3B-47BD-A02F-3BDCFACF0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888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0A037-1486-4F0C-8861-95A85C1A9239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FFAB7-0EB0-4289-83E7-7033B0CF5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668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747BC5-5F91-46C7-82AA-487A713FABB8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26CB-F0F6-4597-9102-42D9AB66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526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21276E-F39D-471E-9ED3-99DD823F3ADB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5C4C3-27A3-4374-B88A-BAEA881C0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689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68D479-AA92-4B0D-82D5-4D1CDA36C7A4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302A26-95E0-498F-BBFC-28FF0FA32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419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733C93-0FCB-4A0C-85C4-31493FCF8801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B702C7-590B-47F8-B11F-0F8A583A5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914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74F742-3A6F-42B3-971E-BCDB2C35F62B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B09FE-931C-41C3-8AE4-D43121982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627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9C1FD8-117C-4E14-A2F2-C26D4D033B12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6FB567-676C-4AD8-A810-CCB7D5F83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970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51DC2B-A3AA-4CB6-93DF-B9F5F0931494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C0C501-DF73-41FF-8CD7-E10F213FC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036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E6871C0-E172-404B-B967-CC0596E6C19C}" type="datetimeFigureOut">
              <a:rPr lang="en-US"/>
              <a:pPr>
                <a:defRPr/>
              </a:pPr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3A30A0-AFA2-42F2-9C5D-66603F12F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4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43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0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76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Verdana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70783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228600"/>
            <a:ext cx="845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83029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C4151C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75" b="1">
          <a:solidFill>
            <a:srgbClr val="00793F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458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57368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rgbClr val="005BAA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152400"/>
            <a:ext cx="6858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00827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75" b="1" kern="1200">
          <a:solidFill>
            <a:schemeClr val="tx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75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4" y="6623052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675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1723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25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375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003B68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003B68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rgbClr val="003B68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rgbClr val="003B6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6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 Brand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75" dirty="0" smtClean="0"/>
              <a:t>Graphic design elements</a:t>
            </a:r>
          </a:p>
          <a:p>
            <a:pPr lvl="1"/>
            <a:r>
              <a:rPr lang="en-US" sz="2600" dirty="0" smtClean="0"/>
              <a:t>A </a:t>
            </a:r>
            <a:r>
              <a:rPr lang="en-US" sz="2600" b="1" dirty="0"/>
              <a:t>logo</a:t>
            </a:r>
            <a:r>
              <a:rPr lang="en-US" sz="2600" dirty="0"/>
              <a:t> is the picture, design, or graphic image that represents a </a:t>
            </a:r>
            <a:r>
              <a:rPr lang="en-US" sz="2600" dirty="0" smtClean="0"/>
              <a:t>brand</a:t>
            </a:r>
          </a:p>
          <a:p>
            <a:pPr lvl="2"/>
            <a:r>
              <a:rPr lang="en-US" sz="2525" dirty="0" smtClean="0"/>
              <a:t>Also called a </a:t>
            </a:r>
            <a:r>
              <a:rPr lang="en-US" sz="2525" i="1" dirty="0" smtClean="0"/>
              <a:t>brand mark</a:t>
            </a:r>
            <a:endParaRPr lang="en-US" sz="2525" dirty="0" smtClean="0"/>
          </a:p>
          <a:p>
            <a:pPr lvl="2"/>
            <a:r>
              <a:rPr lang="en-US" sz="2525" dirty="0" smtClean="0"/>
              <a:t>Can be a symbol or the name of the company or product</a:t>
            </a:r>
            <a:endParaRPr lang="en-US" sz="2525" dirty="0"/>
          </a:p>
          <a:p>
            <a:pPr lvl="1"/>
            <a:r>
              <a:rPr lang="en-US" sz="2600" dirty="0"/>
              <a:t>A </a:t>
            </a:r>
            <a:r>
              <a:rPr lang="en-US" sz="2600" b="1" dirty="0"/>
              <a:t>trade character </a:t>
            </a:r>
            <a:r>
              <a:rPr lang="en-US" sz="2600" dirty="0"/>
              <a:t>is an animal, a real or fictional person, or an object used to advertise a good or </a:t>
            </a:r>
            <a:r>
              <a:rPr lang="en-US" sz="2600" dirty="0" smtClean="0"/>
              <a:t>service 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03989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 Brand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Packaging</a:t>
            </a:r>
          </a:p>
          <a:p>
            <a:pPr lvl="1"/>
            <a:r>
              <a:rPr lang="en-US" sz="2525" dirty="0" smtClean="0"/>
              <a:t>Should reinforce the brand image</a:t>
            </a:r>
          </a:p>
          <a:p>
            <a:pPr lvl="1"/>
            <a:r>
              <a:rPr lang="en-US" sz="2525" dirty="0" smtClean="0"/>
              <a:t>Choices that might affect buying behavior are part of the marketing function</a:t>
            </a:r>
          </a:p>
          <a:p>
            <a:pPr lvl="1"/>
            <a:r>
              <a:rPr lang="en-US" sz="2525" dirty="0" smtClean="0"/>
              <a:t>Includes labeling</a:t>
            </a:r>
          </a:p>
          <a:p>
            <a:pPr lvl="2"/>
            <a:r>
              <a:rPr lang="en-US" sz="2450" dirty="0" smtClean="0"/>
              <a:t>Some contain safety precautions</a:t>
            </a:r>
          </a:p>
          <a:p>
            <a:pPr lvl="2"/>
            <a:r>
              <a:rPr lang="en-US" sz="2450" dirty="0" smtClean="0"/>
              <a:t>Describes the product</a:t>
            </a:r>
          </a:p>
          <a:p>
            <a:pPr lvl="2"/>
            <a:r>
              <a:rPr lang="en-US" sz="2450" dirty="0" smtClean="0"/>
              <a:t>Verifies facts, such as contents, nutritional information, and weight</a:t>
            </a:r>
          </a:p>
          <a:p>
            <a:pPr lvl="2"/>
            <a:r>
              <a:rPr lang="en-US" sz="2450" dirty="0" smtClean="0"/>
              <a:t>A </a:t>
            </a:r>
            <a:r>
              <a:rPr lang="en-US" sz="2450" i="1" dirty="0" smtClean="0"/>
              <a:t>grade</a:t>
            </a:r>
            <a:r>
              <a:rPr lang="en-US" sz="2450" dirty="0" smtClean="0"/>
              <a:t> is a rating of the quality of agricultural food products</a:t>
            </a:r>
            <a:endParaRPr lang="en-US" sz="2450" dirty="0"/>
          </a:p>
        </p:txBody>
      </p:sp>
    </p:spTree>
    <p:extLst>
      <p:ext uri="{BB962C8B-B14F-4D97-AF65-F5344CB8AC3E}">
        <p14:creationId xmlns:p14="http://schemas.microsoft.com/office/powerpoint/2010/main" val="28033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 Brand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</a:t>
            </a:r>
            <a:r>
              <a:rPr lang="en-US" sz="2525" dirty="0" smtClean="0"/>
              <a:t> </a:t>
            </a:r>
            <a:r>
              <a:rPr lang="en-US" sz="2525" b="1" dirty="0" smtClean="0"/>
              <a:t>tagline </a:t>
            </a:r>
            <a:r>
              <a:rPr lang="en-US" sz="2525" dirty="0" smtClean="0"/>
              <a:t>is a phrase or sentence that summarizes an essential part of the product or business</a:t>
            </a:r>
          </a:p>
          <a:p>
            <a:pPr lvl="1"/>
            <a:r>
              <a:rPr lang="en-US" sz="2525" dirty="0" smtClean="0"/>
              <a:t>Also called a </a:t>
            </a:r>
            <a:r>
              <a:rPr lang="en-US" sz="2525" i="1" dirty="0" smtClean="0"/>
              <a:t>slogan</a:t>
            </a:r>
            <a:endParaRPr lang="en-US" sz="2525" dirty="0" smtClean="0"/>
          </a:p>
          <a:p>
            <a:pPr lvl="1"/>
            <a:r>
              <a:rPr lang="en-US" sz="2525" dirty="0" smtClean="0"/>
              <a:t>A tagline or slogan set to music is called a </a:t>
            </a:r>
            <a:r>
              <a:rPr lang="en-US" sz="2525" b="1" dirty="0" smtClean="0"/>
              <a:t>jingle 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b="1" dirty="0" smtClean="0"/>
              <a:t>metaphor </a:t>
            </a:r>
            <a:r>
              <a:rPr lang="en-US" sz="2525" dirty="0" smtClean="0"/>
              <a:t>is a word or phrase for one thing used in reference to a very different thing in order to suggest a similarity</a:t>
            </a:r>
          </a:p>
          <a:p>
            <a:pPr lvl="2"/>
            <a:r>
              <a:rPr lang="en-US" sz="2450" dirty="0" smtClean="0"/>
              <a:t>A way to enhance the perceived value of a product</a:t>
            </a:r>
          </a:p>
          <a:p>
            <a:pPr lvl="2"/>
            <a:r>
              <a:rPr lang="en-US" sz="2450" i="1" dirty="0" smtClean="0"/>
              <a:t>Value</a:t>
            </a:r>
            <a:r>
              <a:rPr lang="en-US" sz="2450" dirty="0" smtClean="0"/>
              <a:t> is the relative worth of something to a person</a:t>
            </a:r>
            <a:endParaRPr lang="en-US" sz="2450" i="1" dirty="0"/>
          </a:p>
        </p:txBody>
      </p:sp>
    </p:spTree>
    <p:extLst>
      <p:ext uri="{BB962C8B-B14F-4D97-AF65-F5344CB8AC3E}">
        <p14:creationId xmlns:p14="http://schemas.microsoft.com/office/powerpoint/2010/main" val="26472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 Brand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i="1" dirty="0" smtClean="0"/>
              <a:t>Intangible elements </a:t>
            </a:r>
            <a:r>
              <a:rPr lang="en-US" sz="2600" dirty="0" smtClean="0"/>
              <a:t>of a brand include the implied promise of the brand, the consistency of the brand, and customer perceptions of the brand image</a:t>
            </a:r>
          </a:p>
          <a:p>
            <a:pPr lvl="1"/>
            <a:r>
              <a:rPr lang="en-US" sz="2525" dirty="0" smtClean="0"/>
              <a:t>Hard to measure</a:t>
            </a:r>
          </a:p>
          <a:p>
            <a:pPr lvl="1"/>
            <a:r>
              <a:rPr lang="en-US" sz="2525" i="1" dirty="0" smtClean="0"/>
              <a:t>Image </a:t>
            </a:r>
            <a:r>
              <a:rPr lang="en-US" sz="2525" dirty="0" smtClean="0"/>
              <a:t>is the idea that people have about someone or something</a:t>
            </a:r>
            <a:endParaRPr lang="en-US" sz="2525" i="1" dirty="0" smtClean="0"/>
          </a:p>
        </p:txBody>
      </p:sp>
    </p:spTree>
    <p:extLst>
      <p:ext uri="{BB962C8B-B14F-4D97-AF65-F5344CB8AC3E}">
        <p14:creationId xmlns:p14="http://schemas.microsoft.com/office/powerpoint/2010/main" val="2746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 Brand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b="1" dirty="0"/>
              <a:t>brand promise </a:t>
            </a:r>
            <a:r>
              <a:rPr lang="en-US" sz="2600" dirty="0"/>
              <a:t>is a statement made by an organization to its customers that tells customers what they can expect from its </a:t>
            </a:r>
            <a:r>
              <a:rPr lang="en-US" sz="2600" dirty="0" smtClean="0"/>
              <a:t>products </a:t>
            </a:r>
            <a:endParaRPr lang="en-US" sz="2600" dirty="0"/>
          </a:p>
          <a:p>
            <a:r>
              <a:rPr lang="en-US" sz="2600" dirty="0"/>
              <a:t>Brand consistency means that the good or service is the same whenever and wherever you buy </a:t>
            </a:r>
            <a:r>
              <a:rPr lang="en-US" sz="2600" dirty="0" smtClean="0"/>
              <a:t>it </a:t>
            </a:r>
            <a:endParaRPr lang="en-US" sz="2600" dirty="0"/>
          </a:p>
          <a:p>
            <a:r>
              <a:rPr lang="en-US" sz="2600" b="1" dirty="0"/>
              <a:t>Perception </a:t>
            </a:r>
            <a:r>
              <a:rPr lang="en-US" sz="2600" dirty="0"/>
              <a:t>is the mental image a person has about </a:t>
            </a:r>
            <a:r>
              <a:rPr lang="en-US" sz="2600" dirty="0" smtClean="0"/>
              <a:t>something</a:t>
            </a:r>
          </a:p>
          <a:p>
            <a:pPr lvl="1"/>
            <a:r>
              <a:rPr lang="en-US" sz="2525" dirty="0" smtClean="0"/>
              <a:t>Formed from personal experience</a:t>
            </a:r>
          </a:p>
          <a:p>
            <a:pPr lvl="1"/>
            <a:r>
              <a:rPr lang="en-US" sz="2525" dirty="0" smtClean="0"/>
              <a:t>Formed by hearing experiences of others</a:t>
            </a:r>
          </a:p>
          <a:p>
            <a:pPr lvl="1"/>
            <a:r>
              <a:rPr lang="en-US" sz="2525" dirty="0" smtClean="0"/>
              <a:t>Formed by how a company promotes the brand </a:t>
            </a:r>
            <a:endParaRPr lang="en-US" sz="2525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935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Brand Types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national brand </a:t>
            </a:r>
            <a:r>
              <a:rPr lang="en-US" sz="2600" dirty="0" smtClean="0"/>
              <a:t>is one created by a manufacturer for its own products </a:t>
            </a:r>
          </a:p>
          <a:p>
            <a:pPr lvl="1"/>
            <a:r>
              <a:rPr lang="en-US" sz="2525" dirty="0" smtClean="0"/>
              <a:t>Also called a </a:t>
            </a:r>
            <a:r>
              <a:rPr lang="en-US" sz="2525" i="1" dirty="0" smtClean="0"/>
              <a:t>manufacturer’s brand</a:t>
            </a:r>
          </a:p>
          <a:p>
            <a:pPr lvl="1"/>
            <a:r>
              <a:rPr lang="en-US" sz="2525" dirty="0" smtClean="0"/>
              <a:t>The most familiar type of brand to consumers</a:t>
            </a:r>
          </a:p>
          <a:p>
            <a:pPr lvl="1"/>
            <a:r>
              <a:rPr lang="en-US" sz="2525" dirty="0" smtClean="0"/>
              <a:t>Examples: Ritz and Cover Girl</a:t>
            </a:r>
            <a:r>
              <a:rPr lang="en-US" sz="2525" i="1" dirty="0" smtClean="0"/>
              <a:t> 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492288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Brand Types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Private-label brands </a:t>
            </a:r>
            <a:r>
              <a:rPr lang="en-US" sz="2600" dirty="0" smtClean="0"/>
              <a:t>are products owned by and created specifically for large retailers</a:t>
            </a:r>
          </a:p>
          <a:p>
            <a:pPr lvl="1"/>
            <a:r>
              <a:rPr lang="en-US" sz="2525" dirty="0" smtClean="0"/>
              <a:t>Sold by only one retailer</a:t>
            </a:r>
          </a:p>
          <a:p>
            <a:pPr lvl="1"/>
            <a:r>
              <a:rPr lang="en-US" sz="2525" dirty="0" smtClean="0"/>
              <a:t>Example: Abercrombie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3495698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Product Brand Types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consumer product that lacks a widely recognized name or logo is a </a:t>
            </a:r>
            <a:r>
              <a:rPr lang="en-US" sz="2600" b="1" dirty="0" smtClean="0"/>
              <a:t>generic brand</a:t>
            </a:r>
          </a:p>
          <a:p>
            <a:pPr lvl="1"/>
            <a:r>
              <a:rPr lang="en-US" sz="2525" dirty="0" smtClean="0"/>
              <a:t>Not advertised</a:t>
            </a:r>
          </a:p>
          <a:p>
            <a:pPr lvl="1"/>
            <a:r>
              <a:rPr lang="en-US" sz="2525" dirty="0" smtClean="0"/>
              <a:t>Not immediately obvious who manufactures it</a:t>
            </a:r>
          </a:p>
          <a:p>
            <a:pPr lvl="1"/>
            <a:r>
              <a:rPr lang="en-US" sz="2525" dirty="0" smtClean="0"/>
              <a:t>Products are made and sold for less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201292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905000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the difference between the tangible and </a:t>
            </a:r>
            <a:r>
              <a:rPr lang="en-US" sz="2800" dirty="0" smtClean="0"/>
              <a:t>intangible </a:t>
            </a:r>
            <a:r>
              <a:rPr lang="en-US" sz="2800" dirty="0"/>
              <a:t>elements of a brand?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450" dirty="0" smtClean="0">
                <a:solidFill>
                  <a:srgbClr val="00B0F0"/>
                </a:solidFill>
              </a:rPr>
              <a:t>	The </a:t>
            </a:r>
            <a:r>
              <a:rPr lang="en-US" sz="2450" dirty="0">
                <a:solidFill>
                  <a:srgbClr val="00B0F0"/>
                </a:solidFill>
              </a:rPr>
              <a:t>tangible elements of a brand are its name, graphic </a:t>
            </a:r>
            <a:r>
              <a:rPr lang="en-US" sz="2450" dirty="0" smtClean="0">
                <a:solidFill>
                  <a:srgbClr val="00B0F0"/>
                </a:solidFill>
              </a:rPr>
              <a:t>design </a:t>
            </a:r>
            <a:r>
              <a:rPr lang="en-US" sz="2450" dirty="0">
                <a:solidFill>
                  <a:srgbClr val="00B0F0"/>
                </a:solidFill>
              </a:rPr>
              <a:t>elements, packaging, and tagline or slogan. </a:t>
            </a:r>
            <a:r>
              <a:rPr lang="en-US" sz="2450" dirty="0" smtClean="0">
                <a:solidFill>
                  <a:srgbClr val="00B0F0"/>
                </a:solidFill>
              </a:rPr>
              <a:t>These </a:t>
            </a:r>
            <a:r>
              <a:rPr lang="en-US" sz="2450" dirty="0">
                <a:solidFill>
                  <a:srgbClr val="00B0F0"/>
                </a:solidFill>
              </a:rPr>
              <a:t>are the brand elements that can be seen and </a:t>
            </a:r>
            <a:r>
              <a:rPr lang="en-US" sz="2450" dirty="0" smtClean="0">
                <a:solidFill>
                  <a:srgbClr val="00B0F0"/>
                </a:solidFill>
              </a:rPr>
              <a:t>heard</a:t>
            </a:r>
            <a:r>
              <a:rPr lang="en-US" sz="2450" dirty="0">
                <a:solidFill>
                  <a:srgbClr val="00B0F0"/>
                </a:solidFill>
              </a:rPr>
              <a:t>. Intangible elements of a brand include the </a:t>
            </a:r>
            <a:r>
              <a:rPr lang="en-US" sz="2450" dirty="0" smtClean="0">
                <a:solidFill>
                  <a:srgbClr val="00B0F0"/>
                </a:solidFill>
              </a:rPr>
              <a:t>implied </a:t>
            </a:r>
            <a:r>
              <a:rPr lang="en-US" sz="2450" dirty="0">
                <a:solidFill>
                  <a:srgbClr val="00B0F0"/>
                </a:solidFill>
              </a:rPr>
              <a:t>promise of the brand, </a:t>
            </a:r>
            <a:r>
              <a:rPr lang="en-US" sz="2450" dirty="0" smtClean="0">
                <a:solidFill>
                  <a:srgbClr val="00B0F0"/>
                </a:solidFill>
              </a:rPr>
              <a:t>the consistency </a:t>
            </a:r>
            <a:r>
              <a:rPr lang="en-US" sz="2450" dirty="0">
                <a:solidFill>
                  <a:srgbClr val="00B0F0"/>
                </a:solidFill>
              </a:rPr>
              <a:t>of the brand, </a:t>
            </a:r>
            <a:r>
              <a:rPr lang="en-US" sz="2450" dirty="0" smtClean="0">
                <a:solidFill>
                  <a:srgbClr val="00B0F0"/>
                </a:solidFill>
              </a:rPr>
              <a:t>and </a:t>
            </a:r>
            <a:r>
              <a:rPr lang="en-US" sz="2450" dirty="0">
                <a:solidFill>
                  <a:srgbClr val="00B0F0"/>
                </a:solidFill>
              </a:rPr>
              <a:t>customer perceptions of the brand image. </a:t>
            </a:r>
            <a:r>
              <a:rPr lang="en-US" sz="2450" dirty="0" smtClean="0">
                <a:solidFill>
                  <a:srgbClr val="00B0F0"/>
                </a:solidFill>
              </a:rPr>
              <a:t>Intangible </a:t>
            </a:r>
            <a:r>
              <a:rPr lang="en-US" sz="2450" dirty="0">
                <a:solidFill>
                  <a:srgbClr val="00B0F0"/>
                </a:solidFill>
              </a:rPr>
              <a:t>elements are hard to measure because they </a:t>
            </a:r>
            <a:r>
              <a:rPr lang="en-US" sz="2450" dirty="0" smtClean="0">
                <a:solidFill>
                  <a:srgbClr val="00B0F0"/>
                </a:solidFill>
              </a:rPr>
              <a:t>cannot </a:t>
            </a:r>
            <a:r>
              <a:rPr lang="en-US" sz="2450" dirty="0">
                <a:solidFill>
                  <a:srgbClr val="00B0F0"/>
                </a:solidFill>
              </a:rPr>
              <a:t>be seen or heard.</a:t>
            </a:r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12.1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51570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Identify </a:t>
            </a:r>
            <a:r>
              <a:rPr lang="en-US" sz="2800" dirty="0"/>
              <a:t>functions of labeling.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function of label information is to </a:t>
            </a:r>
            <a:r>
              <a:rPr lang="en-US" sz="2800" dirty="0" smtClean="0">
                <a:solidFill>
                  <a:srgbClr val="00B0F0"/>
                </a:solidFill>
              </a:rPr>
              <a:t>verify </a:t>
            </a:r>
            <a:r>
              <a:rPr lang="en-US" sz="2800" dirty="0">
                <a:solidFill>
                  <a:srgbClr val="00B0F0"/>
                </a:solidFill>
              </a:rPr>
              <a:t>facts about the product, such as </a:t>
            </a:r>
            <a:r>
              <a:rPr lang="en-US" sz="2800" dirty="0" smtClean="0">
                <a:solidFill>
                  <a:srgbClr val="00B0F0"/>
                </a:solidFill>
              </a:rPr>
              <a:t>contents</a:t>
            </a:r>
            <a:r>
              <a:rPr lang="en-US" sz="2800" dirty="0">
                <a:solidFill>
                  <a:srgbClr val="00B0F0"/>
                </a:solidFill>
              </a:rPr>
              <a:t>, nutritional information, and </a:t>
            </a:r>
            <a:r>
              <a:rPr lang="en-US" sz="2800" dirty="0" smtClean="0">
                <a:solidFill>
                  <a:srgbClr val="00B0F0"/>
                </a:solidFill>
              </a:rPr>
              <a:t>weight</a:t>
            </a:r>
            <a:r>
              <a:rPr lang="en-US" sz="2800" dirty="0">
                <a:solidFill>
                  <a:srgbClr val="00B0F0"/>
                </a:solidFill>
              </a:rPr>
              <a:t>. Some packaging and labeling </a:t>
            </a:r>
            <a:r>
              <a:rPr lang="en-US" sz="2800" dirty="0" smtClean="0">
                <a:solidFill>
                  <a:srgbClr val="00B0F0"/>
                </a:solidFill>
              </a:rPr>
              <a:t>contain </a:t>
            </a:r>
            <a:r>
              <a:rPr lang="en-US" sz="2800" dirty="0">
                <a:solidFill>
                  <a:srgbClr val="00B0F0"/>
                </a:solidFill>
              </a:rPr>
              <a:t>safety precautions and directions </a:t>
            </a:r>
            <a:r>
              <a:rPr lang="en-US" sz="2800" dirty="0" smtClean="0">
                <a:solidFill>
                  <a:srgbClr val="00B0F0"/>
                </a:solidFill>
              </a:rPr>
              <a:t>to </a:t>
            </a:r>
            <a:r>
              <a:rPr lang="en-US" sz="2800" dirty="0">
                <a:solidFill>
                  <a:srgbClr val="00B0F0"/>
                </a:solidFill>
              </a:rPr>
              <a:t>prevent injury to the user.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44948" cy="990600"/>
          </a:xfrm>
        </p:spPr>
        <p:txBody>
          <a:bodyPr/>
          <a:lstStyle/>
          <a:p>
            <a:r>
              <a:rPr lang="en-US" sz="4200" dirty="0" smtClean="0"/>
              <a:t>Section 12.1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08757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700" dirty="0" smtClean="0"/>
              <a:t>Branding</a:t>
            </a:r>
            <a:endParaRPr lang="en-US" sz="5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6800" dirty="0" smtClean="0"/>
              <a:t>Chapter 12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665009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How </a:t>
            </a:r>
            <a:r>
              <a:rPr lang="en-US" sz="2800" dirty="0"/>
              <a:t>are perceptions of brand image </a:t>
            </a:r>
            <a:r>
              <a:rPr lang="en-US" sz="2800" dirty="0" smtClean="0"/>
              <a:t>formed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perceptions of brand image are </a:t>
            </a:r>
            <a:r>
              <a:rPr lang="en-US" sz="2800" dirty="0" smtClean="0">
                <a:solidFill>
                  <a:srgbClr val="00B0F0"/>
                </a:solidFill>
              </a:rPr>
              <a:t>formed </a:t>
            </a:r>
            <a:r>
              <a:rPr lang="en-US" sz="2800" dirty="0">
                <a:solidFill>
                  <a:srgbClr val="00B0F0"/>
                </a:solidFill>
              </a:rPr>
              <a:t>in three ways: personal </a:t>
            </a:r>
            <a:r>
              <a:rPr lang="en-US" sz="2800" dirty="0" smtClean="0">
                <a:solidFill>
                  <a:srgbClr val="00B0F0"/>
                </a:solidFill>
              </a:rPr>
              <a:t>experience</a:t>
            </a:r>
            <a:r>
              <a:rPr lang="en-US" sz="2800" dirty="0">
                <a:solidFill>
                  <a:srgbClr val="00B0F0"/>
                </a:solidFill>
              </a:rPr>
              <a:t>, hearing the experiences </a:t>
            </a:r>
            <a:r>
              <a:rPr lang="en-US" sz="2800" dirty="0" smtClean="0">
                <a:solidFill>
                  <a:srgbClr val="00B0F0"/>
                </a:solidFill>
              </a:rPr>
              <a:t>of </a:t>
            </a:r>
            <a:r>
              <a:rPr lang="en-US" sz="2800" dirty="0">
                <a:solidFill>
                  <a:srgbClr val="00B0F0"/>
                </a:solidFill>
              </a:rPr>
              <a:t>others, and how a brand is </a:t>
            </a:r>
            <a:r>
              <a:rPr lang="en-US" sz="2800" dirty="0" smtClean="0">
                <a:solidFill>
                  <a:srgbClr val="00B0F0"/>
                </a:solidFill>
              </a:rPr>
              <a:t>promoted.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2800" dirty="0"/>
              <a:t>List three types of product brands.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National</a:t>
            </a:r>
            <a:r>
              <a:rPr lang="en-US" sz="2800" dirty="0">
                <a:solidFill>
                  <a:srgbClr val="00B0F0"/>
                </a:solidFill>
              </a:rPr>
              <a:t>, private label, and generic.	</a:t>
            </a:r>
          </a:p>
          <a:p>
            <a:pPr marL="0" indent="0">
              <a:buNone/>
            </a:pPr>
            <a:endParaRPr lang="en-US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4557" y="457200"/>
            <a:ext cx="8418443" cy="990600"/>
          </a:xfrm>
        </p:spPr>
        <p:txBody>
          <a:bodyPr/>
          <a:lstStyle/>
          <a:p>
            <a:r>
              <a:rPr lang="en-US" sz="4200" dirty="0" smtClean="0"/>
              <a:t>Section 12.1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8121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Which </a:t>
            </a:r>
            <a:r>
              <a:rPr lang="en-US" sz="2800" dirty="0"/>
              <a:t>product brand type is likely the </a:t>
            </a:r>
            <a:r>
              <a:rPr lang="en-US" sz="2800" dirty="0" smtClean="0"/>
              <a:t>most </a:t>
            </a:r>
            <a:r>
              <a:rPr lang="en-US" sz="2800" dirty="0"/>
              <a:t>familiar to consumers?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National </a:t>
            </a:r>
            <a:r>
              <a:rPr lang="en-US" sz="2800" dirty="0">
                <a:solidFill>
                  <a:srgbClr val="00B0F0"/>
                </a:solidFill>
              </a:rPr>
              <a:t>brands are probably the most </a:t>
            </a:r>
            <a:r>
              <a:rPr lang="en-US" sz="2800" dirty="0" smtClean="0">
                <a:solidFill>
                  <a:srgbClr val="00B0F0"/>
                </a:solidFill>
              </a:rPr>
              <a:t>familiar </a:t>
            </a:r>
            <a:r>
              <a:rPr lang="en-US" sz="2800" dirty="0">
                <a:solidFill>
                  <a:srgbClr val="00B0F0"/>
                </a:solidFill>
              </a:rPr>
              <a:t>to consumers because they </a:t>
            </a:r>
            <a:r>
              <a:rPr lang="en-US" sz="2800" dirty="0" smtClean="0">
                <a:solidFill>
                  <a:srgbClr val="00B0F0"/>
                </a:solidFill>
              </a:rPr>
              <a:t>are </a:t>
            </a:r>
            <a:r>
              <a:rPr lang="en-US" sz="2800" dirty="0">
                <a:solidFill>
                  <a:srgbClr val="00B0F0"/>
                </a:solidFill>
              </a:rPr>
              <a:t>carried by many large and </a:t>
            </a:r>
            <a:r>
              <a:rPr lang="en-US" sz="2800" dirty="0" smtClean="0">
                <a:solidFill>
                  <a:srgbClr val="00B0F0"/>
                </a:solidFill>
              </a:rPr>
              <a:t>small retail </a:t>
            </a:r>
            <a:r>
              <a:rPr lang="en-US" sz="2800" dirty="0">
                <a:solidFill>
                  <a:srgbClr val="00B0F0"/>
                </a:solidFill>
              </a:rPr>
              <a:t>stores.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90600"/>
          </a:xfrm>
        </p:spPr>
        <p:txBody>
          <a:bodyPr/>
          <a:lstStyle/>
          <a:p>
            <a:r>
              <a:rPr lang="en-US" sz="4200" dirty="0" smtClean="0"/>
              <a:t>Section 12.1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720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12.2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Brand Identity and Protection 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22126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12.2-1 Explain brand identity. </a:t>
            </a:r>
          </a:p>
          <a:p>
            <a:r>
              <a:rPr lang="en-US" sz="2800" dirty="0" smtClean="0"/>
              <a:t>12.2-2 Define branding strategies.</a:t>
            </a:r>
          </a:p>
          <a:p>
            <a:r>
              <a:rPr lang="en-US" sz="2800" dirty="0" smtClean="0"/>
              <a:t>12.2-3 Identify ways in which a company can protect its brand.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51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95275"/>
            <a:ext cx="8001000" cy="7620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62050"/>
            <a:ext cx="8001000" cy="5181600"/>
          </a:xfrm>
        </p:spPr>
        <p:txBody>
          <a:bodyPr/>
          <a:lstStyle/>
          <a:p>
            <a:r>
              <a:rPr lang="en-US" sz="2800" dirty="0" smtClean="0"/>
              <a:t>brand identity</a:t>
            </a:r>
          </a:p>
          <a:p>
            <a:r>
              <a:rPr lang="en-US" sz="2800" dirty="0" smtClean="0"/>
              <a:t>brand equity</a:t>
            </a:r>
          </a:p>
          <a:p>
            <a:r>
              <a:rPr lang="en-US" sz="2800" dirty="0" smtClean="0"/>
              <a:t>brand loyalty</a:t>
            </a:r>
          </a:p>
          <a:p>
            <a:r>
              <a:rPr lang="en-US" sz="2800" dirty="0" smtClean="0"/>
              <a:t>branding strategy </a:t>
            </a:r>
          </a:p>
          <a:p>
            <a:r>
              <a:rPr lang="en-US" sz="2800" dirty="0" smtClean="0"/>
              <a:t>brand extension</a:t>
            </a:r>
          </a:p>
          <a:p>
            <a:r>
              <a:rPr lang="en-US" sz="2800" dirty="0" smtClean="0"/>
              <a:t>co-branding</a:t>
            </a:r>
          </a:p>
          <a:p>
            <a:r>
              <a:rPr lang="en-US" sz="2800" dirty="0" smtClean="0"/>
              <a:t>brand licensing </a:t>
            </a:r>
          </a:p>
          <a:p>
            <a:r>
              <a:rPr lang="en-US" sz="2800" dirty="0" smtClean="0"/>
              <a:t>intellectual property</a:t>
            </a:r>
          </a:p>
          <a:p>
            <a:r>
              <a:rPr lang="en-US" sz="2800" dirty="0" smtClean="0"/>
              <a:t>trademark</a:t>
            </a:r>
          </a:p>
          <a:p>
            <a:r>
              <a:rPr lang="en-US" sz="2800" dirty="0" smtClean="0"/>
              <a:t>service mark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21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can brand identity influence consumer buying decisions?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10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 Identity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Brand identity </a:t>
            </a:r>
            <a:r>
              <a:rPr lang="en-US" sz="2600" dirty="0" smtClean="0"/>
              <a:t>is the way in which a business wants to be perceived by customers </a:t>
            </a:r>
          </a:p>
          <a:p>
            <a:endParaRPr lang="en-US" sz="2600" b="1" dirty="0"/>
          </a:p>
          <a:p>
            <a:endParaRPr lang="en-US" sz="2600" b="1" dirty="0" smtClean="0"/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				</a:t>
            </a: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		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1" y="2627376"/>
            <a:ext cx="4619624" cy="38227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8075" y="6388216"/>
            <a:ext cx="342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Source: Forbes Media LLC; Goodheart-Willcox Publisher</a:t>
            </a:r>
          </a:p>
        </p:txBody>
      </p:sp>
    </p:spTree>
    <p:extLst>
      <p:ext uri="{BB962C8B-B14F-4D97-AF65-F5344CB8AC3E}">
        <p14:creationId xmlns:p14="http://schemas.microsoft.com/office/powerpoint/2010/main" val="21544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 Identity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/>
              <a:t>Brand equity </a:t>
            </a:r>
            <a:r>
              <a:rPr lang="en-US" sz="2600" dirty="0"/>
              <a:t>is the value of having a well-known brand name </a:t>
            </a:r>
          </a:p>
          <a:p>
            <a:r>
              <a:rPr lang="en-US" sz="2600" dirty="0" smtClean="0"/>
              <a:t>Marketers hope to achieve the following goals:</a:t>
            </a:r>
          </a:p>
          <a:p>
            <a:pPr lvl="1"/>
            <a:r>
              <a:rPr lang="en-US" sz="2525" dirty="0" smtClean="0"/>
              <a:t>Create a unique brand identity</a:t>
            </a:r>
          </a:p>
          <a:p>
            <a:pPr lvl="1"/>
            <a:r>
              <a:rPr lang="en-US" sz="2525" dirty="0" smtClean="0"/>
              <a:t>Contribute to the positive image of the brand</a:t>
            </a:r>
          </a:p>
          <a:p>
            <a:pPr lvl="1"/>
            <a:r>
              <a:rPr lang="en-US" sz="2525" dirty="0" smtClean="0"/>
              <a:t>Inspire brand loyalty and repeat sales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734103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 Identity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Unique brands</a:t>
            </a:r>
          </a:p>
          <a:p>
            <a:pPr lvl="1"/>
            <a:r>
              <a:rPr lang="en-US" sz="2525" dirty="0" smtClean="0"/>
              <a:t>A </a:t>
            </a:r>
            <a:r>
              <a:rPr lang="en-US" sz="2525" i="1" dirty="0" smtClean="0"/>
              <a:t>benefit</a:t>
            </a:r>
            <a:r>
              <a:rPr lang="en-US" sz="2525" dirty="0" smtClean="0"/>
              <a:t> is the ability of a product to satisfy a need</a:t>
            </a:r>
          </a:p>
          <a:p>
            <a:pPr lvl="1"/>
            <a:r>
              <a:rPr lang="en-US" sz="2525" dirty="0" smtClean="0"/>
              <a:t>Key is creating products and promotions that appeal to the needs and wants of the target market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35390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 Identity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Positive brand images</a:t>
            </a:r>
          </a:p>
          <a:p>
            <a:pPr lvl="1"/>
            <a:r>
              <a:rPr lang="en-US" sz="2525" i="1" dirty="0" smtClean="0"/>
              <a:t>Corporate social responsibility</a:t>
            </a:r>
            <a:r>
              <a:rPr lang="en-US" sz="2525" dirty="0" smtClean="0"/>
              <a:t> is the actions of a business to further social good</a:t>
            </a:r>
          </a:p>
          <a:p>
            <a:pPr lvl="1"/>
            <a:r>
              <a:rPr lang="en-US" sz="2525" dirty="0" smtClean="0"/>
              <a:t>Some large corporations buy the </a:t>
            </a:r>
            <a:r>
              <a:rPr lang="en-US" sz="2525" i="1" dirty="0" smtClean="0"/>
              <a:t>naming rights</a:t>
            </a:r>
            <a:r>
              <a:rPr lang="en-US" sz="2525" dirty="0" smtClean="0"/>
              <a:t> for sports stadiums, convention centers, and other public places to show their support for a community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225452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500" dirty="0" smtClean="0"/>
              <a:t>Section 12.1</a:t>
            </a: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300" dirty="0" smtClean="0"/>
              <a:t>Product Branding</a:t>
            </a: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4905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 Identity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Brand loyalty</a:t>
            </a:r>
            <a:r>
              <a:rPr lang="en-US" sz="2600" dirty="0" smtClean="0"/>
              <a:t> is customer dedication to a certain brand of product</a:t>
            </a:r>
          </a:p>
          <a:p>
            <a:pPr lvl="1"/>
            <a:r>
              <a:rPr lang="en-US" sz="2525" dirty="0" smtClean="0"/>
              <a:t>Occurs when a good, service, or business consistently meets customer needs and expectations</a:t>
            </a:r>
          </a:p>
          <a:p>
            <a:pPr lvl="1"/>
            <a:r>
              <a:rPr lang="en-US" sz="2525" dirty="0" smtClean="0"/>
              <a:t>Excellent customer service is vital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5241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Branding Strategies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branding strategy </a:t>
            </a:r>
            <a:r>
              <a:rPr lang="en-US" sz="2600" dirty="0" smtClean="0"/>
              <a:t>is a plan to develop a brand in a way that supports the goals of the business </a:t>
            </a:r>
          </a:p>
          <a:p>
            <a:pPr lvl="1"/>
            <a:r>
              <a:rPr lang="en-US" sz="2525" b="1" dirty="0" smtClean="0"/>
              <a:t>Brand extension </a:t>
            </a:r>
            <a:r>
              <a:rPr lang="en-US" sz="2525" dirty="0" smtClean="0"/>
              <a:t>is using an established brand name on different products in a product mix</a:t>
            </a:r>
          </a:p>
          <a:p>
            <a:pPr lvl="1"/>
            <a:r>
              <a:rPr lang="en-US" sz="2525" b="1" dirty="0" smtClean="0"/>
              <a:t>Co-branding </a:t>
            </a:r>
            <a:r>
              <a:rPr lang="en-US" sz="2525" dirty="0" smtClean="0"/>
              <a:t>combines the products of one or more manufacturers in the creation of a product </a:t>
            </a:r>
          </a:p>
          <a:p>
            <a:pPr lvl="1"/>
            <a:r>
              <a:rPr lang="en-US" sz="2525" b="1" dirty="0" smtClean="0"/>
              <a:t>Brand licensing </a:t>
            </a:r>
            <a:r>
              <a:rPr lang="en-US" sz="2525" dirty="0" smtClean="0"/>
              <a:t>is leasing a brand name for use by another business under the specifications of an agreement </a:t>
            </a:r>
            <a:endParaRPr lang="en-US" sz="2525" b="1" dirty="0"/>
          </a:p>
        </p:txBody>
      </p:sp>
    </p:spTree>
    <p:extLst>
      <p:ext uri="{BB962C8B-B14F-4D97-AF65-F5344CB8AC3E}">
        <p14:creationId xmlns:p14="http://schemas.microsoft.com/office/powerpoint/2010/main" val="57268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Branding Strategies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b="1" dirty="0" smtClean="0"/>
              <a:t>branding strategy </a:t>
            </a:r>
            <a:r>
              <a:rPr lang="en-US" sz="2600" dirty="0" smtClean="0"/>
              <a:t>is a plan to develop a brand in a way that supports the goals of the business</a:t>
            </a:r>
          </a:p>
          <a:p>
            <a:pPr lvl="1"/>
            <a:r>
              <a:rPr lang="en-US" sz="2450" dirty="0" smtClean="0"/>
              <a:t>Brand extension</a:t>
            </a:r>
          </a:p>
          <a:p>
            <a:pPr lvl="1"/>
            <a:r>
              <a:rPr lang="en-US" sz="2450" dirty="0" smtClean="0"/>
              <a:t>Co-branding</a:t>
            </a:r>
          </a:p>
          <a:p>
            <a:pPr lvl="1"/>
            <a:r>
              <a:rPr lang="en-US" sz="2450" dirty="0" smtClean="0"/>
              <a:t>Brand licensing </a:t>
            </a:r>
            <a:endParaRPr lang="en-US" sz="2600" dirty="0" smtClean="0"/>
          </a:p>
          <a:p>
            <a:pPr marL="556069" lvl="2" indent="-256032">
              <a:buFont typeface="Arial" panose="020B0604020202020204" pitchFamily="34" charset="0"/>
              <a:buChar char="•"/>
            </a:pPr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30180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Branding Strategies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6032" lvl="1" indent="-256032">
              <a:buFont typeface="Arial" panose="020B0604020202020204" pitchFamily="34" charset="0"/>
              <a:buChar char="•"/>
            </a:pPr>
            <a:r>
              <a:rPr lang="en-US" sz="2600" b="1" dirty="0" smtClean="0"/>
              <a:t>Brand extension </a:t>
            </a:r>
            <a:r>
              <a:rPr lang="en-US" sz="2600" dirty="0" smtClean="0"/>
              <a:t>is using an established brand name on different products in a product mix</a:t>
            </a:r>
          </a:p>
          <a:p>
            <a:pPr lvl="1"/>
            <a:r>
              <a:rPr lang="en-US" sz="2450" dirty="0" smtClean="0"/>
              <a:t>Benefit: creates new marketing opportunities, leading to higher sales and profit for company</a:t>
            </a:r>
            <a:endParaRPr lang="en-US" sz="2450" dirty="0"/>
          </a:p>
          <a:p>
            <a:pPr lvl="1"/>
            <a:r>
              <a:rPr lang="en-US" sz="2450" dirty="0" smtClean="0"/>
              <a:t>Risk: brand can appear too thin or if one product fails, the entire brand can suffer</a:t>
            </a:r>
            <a:endParaRPr lang="en-US" sz="2450" dirty="0"/>
          </a:p>
          <a:p>
            <a:pPr marL="256032" lvl="1" indent="-256032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marL="556069" lvl="2" indent="-256032">
              <a:buFont typeface="Arial" panose="020B0604020202020204" pitchFamily="34" charset="0"/>
              <a:buChar char="•"/>
            </a:pPr>
            <a:endParaRPr lang="en-US" sz="2525" dirty="0" smtClean="0"/>
          </a:p>
        </p:txBody>
      </p:sp>
    </p:spTree>
    <p:extLst>
      <p:ext uri="{BB962C8B-B14F-4D97-AF65-F5344CB8AC3E}">
        <p14:creationId xmlns:p14="http://schemas.microsoft.com/office/powerpoint/2010/main" val="41554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Branding Strategies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6032" lvl="1" indent="-256032">
              <a:buFont typeface="Arial" panose="020B0604020202020204" pitchFamily="34" charset="0"/>
              <a:buChar char="•"/>
            </a:pPr>
            <a:r>
              <a:rPr lang="en-US" sz="2600" b="1" dirty="0"/>
              <a:t>Co-branding</a:t>
            </a:r>
            <a:r>
              <a:rPr lang="en-US" sz="2600" dirty="0"/>
              <a:t> combines the products of one or more manufacturers in the creation of a </a:t>
            </a:r>
            <a:r>
              <a:rPr lang="en-US" sz="2600" dirty="0" smtClean="0"/>
              <a:t>product</a:t>
            </a:r>
          </a:p>
          <a:p>
            <a:pPr lvl="1"/>
            <a:r>
              <a:rPr lang="en-US" sz="2450" dirty="0" smtClean="0"/>
              <a:t>Works well when </a:t>
            </a:r>
            <a:r>
              <a:rPr lang="en-US" sz="2525" dirty="0" smtClean="0"/>
              <a:t>two </a:t>
            </a:r>
            <a:r>
              <a:rPr lang="en-US" sz="2525" dirty="0"/>
              <a:t>companies each have a high level of brand </a:t>
            </a:r>
            <a:r>
              <a:rPr lang="en-US" sz="2525" dirty="0" smtClean="0"/>
              <a:t>recognition </a:t>
            </a:r>
            <a:endParaRPr lang="en-US" sz="2600" dirty="0" smtClean="0"/>
          </a:p>
          <a:p>
            <a:pPr marL="256032" lvl="1" indent="-256032">
              <a:buFont typeface="Arial" panose="020B0604020202020204" pitchFamily="34" charset="0"/>
              <a:buChar char="•"/>
            </a:pPr>
            <a:r>
              <a:rPr lang="en-US" sz="2600" b="1" dirty="0" smtClean="0"/>
              <a:t>Brand </a:t>
            </a:r>
            <a:r>
              <a:rPr lang="en-US" sz="2600" b="1" dirty="0"/>
              <a:t>licensing </a:t>
            </a:r>
            <a:r>
              <a:rPr lang="en-US" sz="2600" dirty="0" smtClean="0"/>
              <a:t>is </a:t>
            </a:r>
            <a:r>
              <a:rPr lang="en-US" sz="2600" dirty="0"/>
              <a:t>leasing a brand name for use by another business under the specifications of an agreement </a:t>
            </a:r>
          </a:p>
        </p:txBody>
      </p:sp>
    </p:spTree>
    <p:extLst>
      <p:ext uri="{BB962C8B-B14F-4D97-AF65-F5344CB8AC3E}">
        <p14:creationId xmlns:p14="http://schemas.microsoft.com/office/powerpoint/2010/main" val="38236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 Protection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brand is considered the intellectual property of its owner and should be protected from theft</a:t>
            </a:r>
          </a:p>
          <a:p>
            <a:pPr lvl="1"/>
            <a:r>
              <a:rPr lang="en-US" sz="2525" dirty="0" smtClean="0"/>
              <a:t>Valuable only if competitors cannot copy it</a:t>
            </a:r>
            <a:endParaRPr lang="en-US" sz="2525" dirty="0"/>
          </a:p>
          <a:p>
            <a:pPr lvl="1"/>
            <a:r>
              <a:rPr lang="en-US" sz="2525" b="1" dirty="0" smtClean="0"/>
              <a:t>Intellectual property </a:t>
            </a:r>
            <a:r>
              <a:rPr lang="en-US" sz="2525" dirty="0" smtClean="0"/>
              <a:t>is something that comes from a person’s mind, such as an idea, an invention, or a process </a:t>
            </a:r>
          </a:p>
        </p:txBody>
      </p:sp>
    </p:spTree>
    <p:extLst>
      <p:ext uri="{BB962C8B-B14F-4D97-AF65-F5344CB8AC3E}">
        <p14:creationId xmlns:p14="http://schemas.microsoft.com/office/powerpoint/2010/main" val="38518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 Protection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 </a:t>
            </a:r>
            <a:r>
              <a:rPr lang="en-US" sz="2600" b="1" dirty="0"/>
              <a:t>trademark </a:t>
            </a:r>
            <a:r>
              <a:rPr lang="en-US" sz="2600" dirty="0"/>
              <a:t>protects taglines, names, graphics, symbols, or any unique method used to identify a product or company </a:t>
            </a:r>
            <a:endParaRPr lang="en-US" sz="2525" dirty="0"/>
          </a:p>
          <a:p>
            <a:r>
              <a:rPr lang="en-US" sz="2525" dirty="0"/>
              <a:t>A </a:t>
            </a:r>
            <a:r>
              <a:rPr lang="en-US" sz="2525" b="1" dirty="0"/>
              <a:t>service mark </a:t>
            </a:r>
            <a:r>
              <a:rPr lang="en-US" sz="2525" dirty="0"/>
              <a:t>is similar to a trademark, but it identifies a service, rather than a product </a:t>
            </a:r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776567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Brand Protection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Trademark registration</a:t>
            </a:r>
          </a:p>
          <a:p>
            <a:pPr lvl="1"/>
            <a:r>
              <a:rPr lang="en-US" sz="2525" dirty="0" smtClean="0"/>
              <a:t>Recommended for increased protection</a:t>
            </a:r>
          </a:p>
          <a:p>
            <a:pPr lvl="1"/>
            <a:r>
              <a:rPr lang="en-US" sz="2525" dirty="0" smtClean="0"/>
              <a:t>A powerful brand name is sometimes said to have become </a:t>
            </a:r>
            <a:r>
              <a:rPr lang="en-US" sz="2525" i="1" dirty="0" smtClean="0"/>
              <a:t>genericized </a:t>
            </a:r>
            <a:r>
              <a:rPr lang="en-US" sz="2525" dirty="0" smtClean="0"/>
              <a:t>when it replaces the generic category name</a:t>
            </a:r>
          </a:p>
          <a:p>
            <a:pPr lvl="1"/>
            <a:endParaRPr lang="en-US" sz="2525" dirty="0"/>
          </a:p>
          <a:p>
            <a:pPr lvl="1"/>
            <a:endParaRPr lang="en-US" sz="2525" dirty="0" smtClean="0"/>
          </a:p>
          <a:p>
            <a:pPr lvl="1"/>
            <a:endParaRPr lang="en-US" sz="1200" dirty="0">
              <a:solidFill>
                <a:srgbClr val="FF0000"/>
              </a:solidFill>
            </a:endParaRPr>
          </a:p>
          <a:p>
            <a:pPr lvl="1"/>
            <a:endParaRPr lang="en-US" sz="1200" dirty="0" smtClean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	</a:t>
            </a:r>
            <a:r>
              <a:rPr lang="en-US" sz="1200" dirty="0" smtClean="0">
                <a:solidFill>
                  <a:srgbClr val="FF0000"/>
                </a:solidFill>
              </a:rPr>
              <a:t>					</a:t>
            </a:r>
          </a:p>
          <a:p>
            <a:pPr marL="342900" lvl="1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r>
              <a:rPr lang="en-US" sz="1200" dirty="0">
                <a:solidFill>
                  <a:srgbClr val="FF0000"/>
                </a:solidFill>
              </a:rPr>
              <a:t>	</a:t>
            </a:r>
            <a:r>
              <a:rPr lang="en-US" sz="1200" dirty="0" smtClean="0">
                <a:solidFill>
                  <a:srgbClr val="FF0000"/>
                </a:solidFill>
              </a:rPr>
              <a:t>				        </a:t>
            </a:r>
          </a:p>
          <a:p>
            <a:pPr marL="342900" lvl="1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					</a:t>
            </a:r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5" y="4210050"/>
            <a:ext cx="5491506" cy="1914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9750" y="6092666"/>
            <a:ext cx="18192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Goodheart-Willcox </a:t>
            </a:r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Publisher</a:t>
            </a:r>
          </a:p>
        </p:txBody>
      </p:sp>
    </p:spTree>
    <p:extLst>
      <p:ext uri="{BB962C8B-B14F-4D97-AF65-F5344CB8AC3E}">
        <p14:creationId xmlns:p14="http://schemas.microsoft.com/office/powerpoint/2010/main" val="750971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What </a:t>
            </a:r>
            <a:r>
              <a:rPr lang="en-US" sz="2800" dirty="0"/>
              <a:t>is the key to a unique brand?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The </a:t>
            </a:r>
            <a:r>
              <a:rPr lang="en-US" sz="2800" dirty="0">
                <a:solidFill>
                  <a:srgbClr val="00B0F0"/>
                </a:solidFill>
              </a:rPr>
              <a:t>key to a unique brand is creating </a:t>
            </a:r>
            <a:r>
              <a:rPr lang="en-US" sz="2800" dirty="0" smtClean="0">
                <a:solidFill>
                  <a:srgbClr val="00B0F0"/>
                </a:solidFill>
              </a:rPr>
              <a:t>products </a:t>
            </a:r>
            <a:r>
              <a:rPr lang="en-US" sz="2800" dirty="0">
                <a:solidFill>
                  <a:srgbClr val="00B0F0"/>
                </a:solidFill>
              </a:rPr>
              <a:t>and promotions that appeal </a:t>
            </a:r>
            <a:r>
              <a:rPr lang="en-US" sz="2800" dirty="0" smtClean="0">
                <a:solidFill>
                  <a:srgbClr val="00B0F0"/>
                </a:solidFill>
              </a:rPr>
              <a:t>to </a:t>
            </a:r>
            <a:r>
              <a:rPr lang="en-US" sz="2800" dirty="0">
                <a:solidFill>
                  <a:srgbClr val="00B0F0"/>
                </a:solidFill>
              </a:rPr>
              <a:t>the needs and wants of the target </a:t>
            </a:r>
            <a:r>
              <a:rPr lang="en-US" sz="2800" dirty="0" smtClean="0">
                <a:solidFill>
                  <a:srgbClr val="00B0F0"/>
                </a:solidFill>
              </a:rPr>
              <a:t>market.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Section 12.2 Review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10479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How </a:t>
            </a:r>
            <a:r>
              <a:rPr lang="en-US" sz="2800" dirty="0"/>
              <a:t>can a company develop a positive brand </a:t>
            </a:r>
            <a:r>
              <a:rPr lang="en-US" sz="2800" dirty="0" smtClean="0"/>
              <a:t>image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One </a:t>
            </a:r>
            <a:r>
              <a:rPr lang="en-US" sz="2800" dirty="0">
                <a:solidFill>
                  <a:srgbClr val="00B0F0"/>
                </a:solidFill>
              </a:rPr>
              <a:t>way to accomplish this goal is to align the </a:t>
            </a:r>
            <a:r>
              <a:rPr lang="en-US" sz="2800" dirty="0" smtClean="0">
                <a:solidFill>
                  <a:srgbClr val="00B0F0"/>
                </a:solidFill>
              </a:rPr>
              <a:t>brand </a:t>
            </a:r>
            <a:r>
              <a:rPr lang="en-US" sz="2800" dirty="0">
                <a:solidFill>
                  <a:srgbClr val="00B0F0"/>
                </a:solidFill>
              </a:rPr>
              <a:t>with a positive message. Many </a:t>
            </a:r>
            <a:r>
              <a:rPr lang="en-US" sz="2800" dirty="0" smtClean="0">
                <a:solidFill>
                  <a:srgbClr val="00B0F0"/>
                </a:solidFill>
              </a:rPr>
              <a:t>companies </a:t>
            </a:r>
            <a:r>
              <a:rPr lang="en-US" sz="2800" dirty="0">
                <a:solidFill>
                  <a:srgbClr val="00B0F0"/>
                </a:solidFill>
              </a:rPr>
              <a:t>visibly participate in community and </a:t>
            </a:r>
            <a:r>
              <a:rPr lang="en-US" sz="2800" dirty="0" smtClean="0">
                <a:solidFill>
                  <a:srgbClr val="00B0F0"/>
                </a:solidFill>
              </a:rPr>
              <a:t>charitable </a:t>
            </a:r>
            <a:r>
              <a:rPr lang="en-US" sz="2800" dirty="0">
                <a:solidFill>
                  <a:srgbClr val="00B0F0"/>
                </a:solidFill>
              </a:rPr>
              <a:t>events. Some large corporations buy </a:t>
            </a:r>
            <a:r>
              <a:rPr lang="en-US" sz="2800" dirty="0" smtClean="0">
                <a:solidFill>
                  <a:srgbClr val="00B0F0"/>
                </a:solidFill>
              </a:rPr>
              <a:t>the </a:t>
            </a:r>
            <a:r>
              <a:rPr lang="en-US" sz="2800" dirty="0">
                <a:solidFill>
                  <a:srgbClr val="00B0F0"/>
                </a:solidFill>
              </a:rPr>
              <a:t>naming rights for sports stadiums, </a:t>
            </a:r>
            <a:r>
              <a:rPr lang="en-US" sz="2800" dirty="0" smtClean="0">
                <a:solidFill>
                  <a:srgbClr val="00B0F0"/>
                </a:solidFill>
              </a:rPr>
              <a:t>convention </a:t>
            </a:r>
            <a:r>
              <a:rPr lang="en-US" sz="2800" dirty="0">
                <a:solidFill>
                  <a:srgbClr val="00B0F0"/>
                </a:solidFill>
              </a:rPr>
              <a:t>centers, and other public places to </a:t>
            </a:r>
            <a:r>
              <a:rPr lang="en-US" sz="2800" dirty="0" smtClean="0">
                <a:solidFill>
                  <a:srgbClr val="00B0F0"/>
                </a:solidFill>
              </a:rPr>
              <a:t>show </a:t>
            </a:r>
            <a:r>
              <a:rPr lang="en-US" sz="2800" dirty="0">
                <a:solidFill>
                  <a:srgbClr val="00B0F0"/>
                </a:solidFill>
              </a:rPr>
              <a:t>their support for a community.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1061" y="457200"/>
            <a:ext cx="8507896" cy="990600"/>
          </a:xfrm>
        </p:spPr>
        <p:txBody>
          <a:bodyPr/>
          <a:lstStyle/>
          <a:p>
            <a:r>
              <a:rPr lang="en-US" sz="4200" dirty="0" smtClean="0"/>
              <a:t>Section 12.2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1728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01000" cy="762000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12.1-1 Describe elements of a brand.</a:t>
            </a:r>
          </a:p>
          <a:p>
            <a:r>
              <a:rPr lang="en-US" sz="2800" dirty="0" smtClean="0"/>
              <a:t>12.1-2 Define three types of product brands.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69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1857375"/>
            <a:ext cx="7315200" cy="44958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What are the benefits and risks of brand extension? </a:t>
            </a:r>
            <a:endParaRPr lang="en-US" sz="2800" dirty="0"/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B0F0"/>
                </a:solidFill>
              </a:rPr>
              <a:t>	If </a:t>
            </a:r>
            <a:r>
              <a:rPr lang="en-US" sz="2800" dirty="0">
                <a:solidFill>
                  <a:srgbClr val="00B0F0"/>
                </a:solidFill>
              </a:rPr>
              <a:t>customers have any type of negative </a:t>
            </a:r>
            <a:r>
              <a:rPr lang="en-US" sz="2800" dirty="0" smtClean="0">
                <a:solidFill>
                  <a:srgbClr val="00B0F0"/>
                </a:solidFill>
              </a:rPr>
              <a:t>experience</a:t>
            </a:r>
            <a:r>
              <a:rPr lang="en-US" sz="2800" dirty="0">
                <a:solidFill>
                  <a:srgbClr val="00B0F0"/>
                </a:solidFill>
              </a:rPr>
              <a:t>, the chance for a repeat purchase </a:t>
            </a:r>
            <a:r>
              <a:rPr lang="en-US" sz="2800" dirty="0" smtClean="0">
                <a:solidFill>
                  <a:srgbClr val="00B0F0"/>
                </a:solidFill>
              </a:rPr>
              <a:t>drops </a:t>
            </a:r>
            <a:r>
              <a:rPr lang="en-US" sz="2800" dirty="0">
                <a:solidFill>
                  <a:srgbClr val="00B0F0"/>
                </a:solidFill>
              </a:rPr>
              <a:t>drastically. People who have had bad </a:t>
            </a:r>
            <a:r>
              <a:rPr lang="en-US" sz="2800" dirty="0" smtClean="0">
                <a:solidFill>
                  <a:srgbClr val="00B0F0"/>
                </a:solidFill>
              </a:rPr>
              <a:t>experiences </a:t>
            </a:r>
            <a:r>
              <a:rPr lang="en-US" sz="2800" dirty="0">
                <a:solidFill>
                  <a:srgbClr val="00B0F0"/>
                </a:solidFill>
              </a:rPr>
              <a:t>with </a:t>
            </a:r>
            <a:r>
              <a:rPr lang="en-US" sz="2800" dirty="0" smtClean="0">
                <a:solidFill>
                  <a:srgbClr val="00B0F0"/>
                </a:solidFill>
              </a:rPr>
              <a:t>a product </a:t>
            </a:r>
            <a:r>
              <a:rPr lang="en-US" sz="2800" dirty="0">
                <a:solidFill>
                  <a:srgbClr val="00B0F0"/>
                </a:solidFill>
              </a:rPr>
              <a:t>or company often </a:t>
            </a:r>
            <a:r>
              <a:rPr lang="en-US" sz="2800" dirty="0" smtClean="0">
                <a:solidFill>
                  <a:srgbClr val="00B0F0"/>
                </a:solidFill>
              </a:rPr>
              <a:t>discuss their dissatisfaction </a:t>
            </a:r>
            <a:r>
              <a:rPr lang="en-US" sz="2800" dirty="0">
                <a:solidFill>
                  <a:srgbClr val="00B0F0"/>
                </a:solidFill>
              </a:rPr>
              <a:t>with other people. </a:t>
            </a:r>
            <a:r>
              <a:rPr lang="en-US" sz="2800" dirty="0" smtClean="0">
                <a:solidFill>
                  <a:srgbClr val="00B0F0"/>
                </a:solidFill>
              </a:rPr>
              <a:t>This </a:t>
            </a:r>
            <a:r>
              <a:rPr lang="en-US" sz="2800" dirty="0">
                <a:solidFill>
                  <a:srgbClr val="00B0F0"/>
                </a:solidFill>
              </a:rPr>
              <a:t>is how negative perceptions about a brand </a:t>
            </a:r>
            <a:r>
              <a:rPr lang="en-US" sz="2800" dirty="0" smtClean="0">
                <a:solidFill>
                  <a:srgbClr val="00B0F0"/>
                </a:solidFill>
              </a:rPr>
              <a:t>can </a:t>
            </a:r>
            <a:r>
              <a:rPr lang="en-US" sz="2800" dirty="0">
                <a:solidFill>
                  <a:srgbClr val="00B0F0"/>
                </a:solidFill>
              </a:rPr>
              <a:t>spread quickly and become hard to change.</a:t>
            </a:r>
          </a:p>
          <a:p>
            <a:pPr marL="0" indent="0">
              <a:buNone/>
            </a:pP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2" y="457200"/>
            <a:ext cx="8444948" cy="990600"/>
          </a:xfrm>
        </p:spPr>
        <p:txBody>
          <a:bodyPr/>
          <a:lstStyle/>
          <a:p>
            <a:r>
              <a:rPr lang="en-US" sz="4200" dirty="0" smtClean="0"/>
              <a:t>Section 12.2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71322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dirty="0" smtClean="0"/>
              <a:t>What </a:t>
            </a:r>
            <a:r>
              <a:rPr lang="en-US" sz="2800" dirty="0"/>
              <a:t>is the difference between a </a:t>
            </a:r>
            <a:r>
              <a:rPr lang="en-US" sz="2800" dirty="0" smtClean="0"/>
              <a:t>trademark </a:t>
            </a:r>
            <a:r>
              <a:rPr lang="en-US" sz="2800" dirty="0"/>
              <a:t>and a service mark?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dirty="0">
                <a:solidFill>
                  <a:srgbClr val="00B0F0"/>
                </a:solidFill>
              </a:rPr>
              <a:t>	</a:t>
            </a:r>
            <a:r>
              <a:rPr lang="en-US" sz="2800" dirty="0" smtClean="0">
                <a:solidFill>
                  <a:srgbClr val="00B0F0"/>
                </a:solidFill>
              </a:rPr>
              <a:t>A </a:t>
            </a:r>
            <a:r>
              <a:rPr lang="en-US" sz="2800" dirty="0">
                <a:solidFill>
                  <a:srgbClr val="00B0F0"/>
                </a:solidFill>
              </a:rPr>
              <a:t>trademark protects taglines, names, </a:t>
            </a:r>
            <a:r>
              <a:rPr lang="en-US" sz="2800" dirty="0" smtClean="0">
                <a:solidFill>
                  <a:srgbClr val="00B0F0"/>
                </a:solidFill>
              </a:rPr>
              <a:t>graphics</a:t>
            </a:r>
            <a:r>
              <a:rPr lang="en-US" sz="2800" dirty="0">
                <a:solidFill>
                  <a:srgbClr val="00B0F0"/>
                </a:solidFill>
              </a:rPr>
              <a:t>, symbols, or any unique method </a:t>
            </a:r>
            <a:r>
              <a:rPr lang="en-US" sz="2800" dirty="0" smtClean="0">
                <a:solidFill>
                  <a:srgbClr val="00B0F0"/>
                </a:solidFill>
              </a:rPr>
              <a:t>used </a:t>
            </a:r>
            <a:r>
              <a:rPr lang="en-US" sz="2800" dirty="0">
                <a:solidFill>
                  <a:srgbClr val="00B0F0"/>
                </a:solidFill>
              </a:rPr>
              <a:t>to identify a product or company. A </a:t>
            </a:r>
            <a:r>
              <a:rPr lang="en-US" sz="2800" dirty="0" smtClean="0">
                <a:solidFill>
                  <a:srgbClr val="00B0F0"/>
                </a:solidFill>
              </a:rPr>
              <a:t>service </a:t>
            </a:r>
            <a:r>
              <a:rPr lang="en-US" sz="2800" dirty="0">
                <a:solidFill>
                  <a:srgbClr val="00B0F0"/>
                </a:solidFill>
              </a:rPr>
              <a:t>mark is similar to a trademark, but </a:t>
            </a:r>
            <a:r>
              <a:rPr lang="en-US" sz="2800" dirty="0" smtClean="0">
                <a:solidFill>
                  <a:srgbClr val="00B0F0"/>
                </a:solidFill>
              </a:rPr>
              <a:t>it </a:t>
            </a:r>
            <a:r>
              <a:rPr lang="en-US" sz="2800" dirty="0">
                <a:solidFill>
                  <a:srgbClr val="00B0F0"/>
                </a:solidFill>
              </a:rPr>
              <a:t>identifies a </a:t>
            </a:r>
            <a:r>
              <a:rPr lang="en-US" sz="2800" dirty="0" smtClean="0">
                <a:solidFill>
                  <a:srgbClr val="00B0F0"/>
                </a:solidFill>
              </a:rPr>
              <a:t>service, </a:t>
            </a:r>
            <a:r>
              <a:rPr lang="en-US" sz="2800" dirty="0">
                <a:solidFill>
                  <a:srgbClr val="00B0F0"/>
                </a:solidFill>
              </a:rPr>
              <a:t>rather than a product.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548" y="457200"/>
            <a:ext cx="8471452" cy="990600"/>
          </a:xfrm>
        </p:spPr>
        <p:txBody>
          <a:bodyPr/>
          <a:lstStyle/>
          <a:p>
            <a:r>
              <a:rPr lang="en-US" sz="4200" dirty="0" smtClean="0"/>
              <a:t>Section 12.2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50558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smtClean="0"/>
              <a:t>What </a:t>
            </a:r>
            <a:r>
              <a:rPr lang="en-US" sz="2800" dirty="0"/>
              <a:t>is a benefit of registering a </a:t>
            </a:r>
            <a:r>
              <a:rPr lang="en-US" sz="2800" dirty="0" smtClean="0"/>
              <a:t>trademark</a:t>
            </a:r>
            <a:r>
              <a:rPr lang="en-US" sz="2800" dirty="0"/>
              <a:t>?</a:t>
            </a:r>
          </a:p>
          <a:p>
            <a:pPr marL="512064" indent="-512064">
              <a:spcBef>
                <a:spcPts val="0"/>
              </a:spcBef>
              <a:buNone/>
            </a:pPr>
            <a:r>
              <a:rPr lang="en-US" sz="2800" smtClean="0">
                <a:solidFill>
                  <a:srgbClr val="00B0F0"/>
                </a:solidFill>
              </a:rPr>
              <a:t>	Once </a:t>
            </a:r>
            <a:r>
              <a:rPr lang="en-US" sz="2800" dirty="0">
                <a:solidFill>
                  <a:srgbClr val="00B0F0"/>
                </a:solidFill>
              </a:rPr>
              <a:t>a trademark or service mark has </a:t>
            </a:r>
            <a:r>
              <a:rPr lang="en-US" sz="2800" dirty="0" smtClean="0">
                <a:solidFill>
                  <a:srgbClr val="00B0F0"/>
                </a:solidFill>
              </a:rPr>
              <a:t>been </a:t>
            </a:r>
            <a:r>
              <a:rPr lang="en-US" sz="2800" dirty="0">
                <a:solidFill>
                  <a:srgbClr val="00B0F0"/>
                </a:solidFill>
              </a:rPr>
              <a:t>registered, the symbol </a:t>
            </a:r>
            <a:r>
              <a:rPr lang="en-US" sz="2800" baseline="30000" dirty="0">
                <a:solidFill>
                  <a:srgbClr val="00B0F0"/>
                </a:solidFill>
              </a:rPr>
              <a:t>®</a:t>
            </a:r>
            <a:r>
              <a:rPr lang="en-US" sz="2800" dirty="0">
                <a:solidFill>
                  <a:srgbClr val="00B0F0"/>
                </a:solidFill>
              </a:rPr>
              <a:t> can be used </a:t>
            </a:r>
            <a:r>
              <a:rPr lang="en-US" sz="2800" dirty="0" smtClean="0">
                <a:solidFill>
                  <a:srgbClr val="00B0F0"/>
                </a:solidFill>
              </a:rPr>
              <a:t>with </a:t>
            </a:r>
            <a:r>
              <a:rPr lang="en-US" sz="2800" dirty="0">
                <a:solidFill>
                  <a:srgbClr val="00B0F0"/>
                </a:solidFill>
              </a:rPr>
              <a:t>the mark. </a:t>
            </a:r>
            <a:r>
              <a:rPr lang="en-US" sz="2800" dirty="0" smtClean="0">
                <a:solidFill>
                  <a:srgbClr val="00B0F0"/>
                </a:solidFill>
              </a:rPr>
              <a:t>This symbol notifies </a:t>
            </a:r>
            <a:r>
              <a:rPr lang="en-US" sz="2800" dirty="0">
                <a:solidFill>
                  <a:srgbClr val="00B0F0"/>
                </a:solidFill>
              </a:rPr>
              <a:t>the </a:t>
            </a:r>
            <a:r>
              <a:rPr lang="en-US" sz="2800" dirty="0" smtClean="0">
                <a:solidFill>
                  <a:srgbClr val="00B0F0"/>
                </a:solidFill>
              </a:rPr>
              <a:t>public </a:t>
            </a:r>
            <a:r>
              <a:rPr lang="en-US" sz="2800" dirty="0">
                <a:solidFill>
                  <a:srgbClr val="00B0F0"/>
                </a:solidFill>
              </a:rPr>
              <a:t>that the creator claims exclusive </a:t>
            </a:r>
            <a:r>
              <a:rPr lang="en-US" sz="2800" dirty="0" smtClean="0">
                <a:solidFill>
                  <a:srgbClr val="00B0F0"/>
                </a:solidFill>
              </a:rPr>
              <a:t>rights </a:t>
            </a:r>
            <a:r>
              <a:rPr lang="en-US" sz="2800" dirty="0">
                <a:solidFill>
                  <a:srgbClr val="00B0F0"/>
                </a:solidFill>
              </a:rPr>
              <a:t>to the brand and its use.</a:t>
            </a:r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990600"/>
          </a:xfrm>
        </p:spPr>
        <p:txBody>
          <a:bodyPr/>
          <a:lstStyle/>
          <a:p>
            <a:r>
              <a:rPr lang="en-US" sz="4200" dirty="0" smtClean="0"/>
              <a:t>Section 12.2 Review (Continued)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92955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875"/>
            <a:ext cx="8458200" cy="914400"/>
          </a:xfrm>
        </p:spPr>
        <p:txBody>
          <a:bodyPr/>
          <a:lstStyle/>
          <a:p>
            <a:r>
              <a:rPr lang="en-US" sz="4000" dirty="0" smtClean="0"/>
              <a:t>Key Terms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90600"/>
            <a:ext cx="7867650" cy="5562600"/>
          </a:xfrm>
        </p:spPr>
        <p:txBody>
          <a:bodyPr/>
          <a:lstStyle/>
          <a:p>
            <a:r>
              <a:rPr lang="en-US" sz="2800" dirty="0" smtClean="0"/>
              <a:t>brand name</a:t>
            </a:r>
          </a:p>
          <a:p>
            <a:r>
              <a:rPr lang="en-US" sz="2800" dirty="0" smtClean="0"/>
              <a:t>logo</a:t>
            </a:r>
          </a:p>
          <a:p>
            <a:r>
              <a:rPr lang="en-US" sz="2800" dirty="0" smtClean="0"/>
              <a:t>trade character</a:t>
            </a:r>
          </a:p>
          <a:p>
            <a:r>
              <a:rPr lang="en-US" sz="2800" dirty="0" smtClean="0"/>
              <a:t>tagline</a:t>
            </a:r>
          </a:p>
          <a:p>
            <a:r>
              <a:rPr lang="en-US" sz="2800" dirty="0" smtClean="0"/>
              <a:t>jingle</a:t>
            </a:r>
          </a:p>
          <a:p>
            <a:r>
              <a:rPr lang="en-US" sz="2800" dirty="0" smtClean="0"/>
              <a:t>metaphor</a:t>
            </a:r>
          </a:p>
          <a:p>
            <a:r>
              <a:rPr lang="en-US" sz="2800" dirty="0"/>
              <a:t>brand promise </a:t>
            </a:r>
          </a:p>
          <a:p>
            <a:r>
              <a:rPr lang="en-US" sz="2800" dirty="0"/>
              <a:t>perception </a:t>
            </a:r>
          </a:p>
          <a:p>
            <a:r>
              <a:rPr lang="en-US" sz="2800" dirty="0"/>
              <a:t>national brand</a:t>
            </a:r>
          </a:p>
          <a:p>
            <a:r>
              <a:rPr lang="en-US" sz="2800" dirty="0"/>
              <a:t>private-label brand</a:t>
            </a:r>
          </a:p>
          <a:p>
            <a:r>
              <a:rPr lang="en-US" sz="2800" dirty="0"/>
              <a:t>generic brand 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786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 smtClean="0"/>
              <a:t>Essential Question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do marketers distinguish their brands from the competition?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75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 Brand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A </a:t>
            </a:r>
            <a:r>
              <a:rPr lang="en-US" sz="2600" i="1" dirty="0" smtClean="0"/>
              <a:t>brand</a:t>
            </a:r>
            <a:r>
              <a:rPr lang="en-US" sz="2600" dirty="0" smtClean="0"/>
              <a:t> is a name, term, or design that sets a product or business apart from its competition</a:t>
            </a:r>
          </a:p>
          <a:p>
            <a:pPr lvl="1"/>
            <a:r>
              <a:rPr lang="en-US" sz="2525" dirty="0" smtClean="0"/>
              <a:t>A result of everything a customer sees, hears, and experiences about a company or product</a:t>
            </a:r>
          </a:p>
          <a:p>
            <a:pPr lvl="1"/>
            <a:r>
              <a:rPr lang="en-US" sz="2525" dirty="0" smtClean="0"/>
              <a:t>Created through tangible and intangible elements</a:t>
            </a:r>
            <a:endParaRPr lang="en-US" sz="2525" dirty="0"/>
          </a:p>
        </p:txBody>
      </p:sp>
    </p:spTree>
    <p:extLst>
      <p:ext uri="{BB962C8B-B14F-4D97-AF65-F5344CB8AC3E}">
        <p14:creationId xmlns:p14="http://schemas.microsoft.com/office/powerpoint/2010/main" val="13975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 Brand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 </a:t>
            </a:r>
            <a:r>
              <a:rPr lang="en-US" sz="2600" i="1" dirty="0"/>
              <a:t>tangible elements </a:t>
            </a:r>
            <a:r>
              <a:rPr lang="en-US" sz="2600" dirty="0"/>
              <a:t>of a brand are its name, graphic design elements, packaging, and tagline or </a:t>
            </a:r>
            <a:r>
              <a:rPr lang="en-US" sz="2600" dirty="0" smtClean="0"/>
              <a:t>slogan</a:t>
            </a:r>
          </a:p>
          <a:p>
            <a:pPr lvl="1"/>
            <a:r>
              <a:rPr lang="en-US" sz="2450" dirty="0" smtClean="0"/>
              <a:t>Can be seen and heard</a:t>
            </a:r>
          </a:p>
          <a:p>
            <a:pPr lvl="1"/>
            <a:r>
              <a:rPr lang="en-US" sz="2450" dirty="0" smtClean="0"/>
              <a:t>Often the first experience a consumer has with a product</a:t>
            </a:r>
            <a:endParaRPr lang="en-US" sz="245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2981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Elements of a Brand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75" dirty="0" smtClean="0"/>
              <a:t>Name</a:t>
            </a:r>
          </a:p>
          <a:p>
            <a:pPr lvl="1"/>
            <a:r>
              <a:rPr lang="en-US" sz="2600" dirty="0" smtClean="0"/>
              <a:t>A </a:t>
            </a:r>
            <a:r>
              <a:rPr lang="en-US" sz="2600" b="1" dirty="0"/>
              <a:t>brand name </a:t>
            </a:r>
            <a:r>
              <a:rPr lang="en-US" sz="2600" dirty="0"/>
              <a:t>is the name given to a product consisting of </a:t>
            </a:r>
            <a:r>
              <a:rPr lang="en-US" sz="2600" dirty="0" smtClean="0"/>
              <a:t>words</a:t>
            </a:r>
            <a:r>
              <a:rPr lang="en-US" sz="2600" dirty="0"/>
              <a:t>, numbers, or letters that can be read and </a:t>
            </a:r>
            <a:r>
              <a:rPr lang="en-US" sz="2600" dirty="0" smtClean="0"/>
              <a:t>spoken</a:t>
            </a:r>
          </a:p>
          <a:p>
            <a:pPr lvl="1"/>
            <a:r>
              <a:rPr lang="en-US" sz="2600" dirty="0" smtClean="0"/>
              <a:t>Choosing the right one can guide the product strategy and other marketing mix decisions</a:t>
            </a: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7759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ey Ter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md2019</Template>
  <TotalTime>0</TotalTime>
  <Words>1321</Words>
  <Application>Microsoft Office PowerPoint</Application>
  <PresentationFormat>On-screen Show (4:3)</PresentationFormat>
  <Paragraphs>208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Calibri</vt:lpstr>
      <vt:lpstr>Verdana</vt:lpstr>
      <vt:lpstr>Tahoma</vt:lpstr>
      <vt:lpstr>Helvetica</vt:lpstr>
      <vt:lpstr>Palatino Linotype</vt:lpstr>
      <vt:lpstr>Trebuchet MS</vt:lpstr>
      <vt:lpstr>Arial</vt:lpstr>
      <vt:lpstr>Title Slide</vt:lpstr>
      <vt:lpstr>4_Custom Design</vt:lpstr>
      <vt:lpstr>Section</vt:lpstr>
      <vt:lpstr>Objectives</vt:lpstr>
      <vt:lpstr>Key Terms</vt:lpstr>
      <vt:lpstr>Content</vt:lpstr>
      <vt:lpstr>Essential Question</vt:lpstr>
      <vt:lpstr>Review</vt:lpstr>
      <vt:lpstr>PowerPoint Presentation</vt:lpstr>
      <vt:lpstr>PowerPoint Presentation</vt:lpstr>
      <vt:lpstr>Section 12.1</vt:lpstr>
      <vt:lpstr>Learning Objectives</vt:lpstr>
      <vt:lpstr>Key Terms</vt:lpstr>
      <vt:lpstr>Essential Question</vt:lpstr>
      <vt:lpstr>Elements of a Brand</vt:lpstr>
      <vt:lpstr>Elements of a Brand (Continued)</vt:lpstr>
      <vt:lpstr>Elements of a Brand (Continued)</vt:lpstr>
      <vt:lpstr>Elements of a Brand (Continued)</vt:lpstr>
      <vt:lpstr>Elements of a Brand (Continued)</vt:lpstr>
      <vt:lpstr>Elements of a Brand (Continued)</vt:lpstr>
      <vt:lpstr>Elements of a Brand (Continued)</vt:lpstr>
      <vt:lpstr>Elements of a Brand (Continued)</vt:lpstr>
      <vt:lpstr>Product Brand Types (Continued)</vt:lpstr>
      <vt:lpstr>Product Brand Types (Continued)</vt:lpstr>
      <vt:lpstr>Product Brand Types (Continued)</vt:lpstr>
      <vt:lpstr>Section 12.1 Review</vt:lpstr>
      <vt:lpstr>Section 12.1 Review (Continued)</vt:lpstr>
      <vt:lpstr>Section 12.1 Review (Continued)</vt:lpstr>
      <vt:lpstr>Section 12.1 Review (Continued)</vt:lpstr>
      <vt:lpstr>Section 12.2</vt:lpstr>
      <vt:lpstr>Learning Objectives</vt:lpstr>
      <vt:lpstr>Key Terms</vt:lpstr>
      <vt:lpstr>Essential Question</vt:lpstr>
      <vt:lpstr>Brand Identity</vt:lpstr>
      <vt:lpstr>Brand Identity (Continued)</vt:lpstr>
      <vt:lpstr>Brand Identity (Continued)</vt:lpstr>
      <vt:lpstr>Brand Identity (Continued)</vt:lpstr>
      <vt:lpstr>Brand Identity (Continued)</vt:lpstr>
      <vt:lpstr>Branding Strategies</vt:lpstr>
      <vt:lpstr>Branding Strategies</vt:lpstr>
      <vt:lpstr>Branding Strategies</vt:lpstr>
      <vt:lpstr>Branding Strategies</vt:lpstr>
      <vt:lpstr>Brand Protection </vt:lpstr>
      <vt:lpstr>Brand Protection (Continued)</vt:lpstr>
      <vt:lpstr>Brand Protection (Continued)</vt:lpstr>
      <vt:lpstr>Section 12.2 Review</vt:lpstr>
      <vt:lpstr>Section 12.2 Review (Continued)</vt:lpstr>
      <vt:lpstr>Section 12.2 Review (Continued)</vt:lpstr>
      <vt:lpstr>Section 12.2 Review (Continued)</vt:lpstr>
      <vt:lpstr>Section 12.2 Review (Continued)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2017-11-08T21:55:42Z</dcterms:created>
  <dcterms:modified xsi:type="dcterms:W3CDTF">2019-12-04T20:04:40Z</dcterms:modified>
</cp:coreProperties>
</file>