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303" r:id="rId16"/>
    <p:sldId id="304" r:id="rId17"/>
    <p:sldId id="305" r:id="rId18"/>
    <p:sldId id="307" r:id="rId19"/>
    <p:sldId id="283" r:id="rId20"/>
    <p:sldId id="309" r:id="rId21"/>
    <p:sldId id="284" r:id="rId22"/>
    <p:sldId id="285" r:id="rId23"/>
    <p:sldId id="310" r:id="rId24"/>
    <p:sldId id="286" r:id="rId25"/>
    <p:sldId id="311" r:id="rId26"/>
    <p:sldId id="287" r:id="rId27"/>
    <p:sldId id="263" r:id="rId28"/>
    <p:sldId id="312" r:id="rId29"/>
    <p:sldId id="288" r:id="rId30"/>
    <p:sldId id="289" r:id="rId31"/>
    <p:sldId id="290" r:id="rId32"/>
    <p:sldId id="313" r:id="rId33"/>
    <p:sldId id="291" r:id="rId34"/>
    <p:sldId id="264" r:id="rId35"/>
    <p:sldId id="293" r:id="rId36"/>
    <p:sldId id="292" r:id="rId37"/>
    <p:sldId id="265" r:id="rId38"/>
    <p:sldId id="269" r:id="rId39"/>
    <p:sldId id="268" r:id="rId40"/>
    <p:sldId id="267" r:id="rId41"/>
    <p:sldId id="270" r:id="rId42"/>
    <p:sldId id="271" r:id="rId43"/>
    <p:sldId id="272" r:id="rId44"/>
    <p:sldId id="273" r:id="rId45"/>
    <p:sldId id="274" r:id="rId46"/>
    <p:sldId id="314" r:id="rId47"/>
    <p:sldId id="294" r:id="rId48"/>
    <p:sldId id="295" r:id="rId49"/>
    <p:sldId id="315" r:id="rId50"/>
    <p:sldId id="296" r:id="rId51"/>
    <p:sldId id="318" r:id="rId52"/>
    <p:sldId id="316" r:id="rId53"/>
    <p:sldId id="317" r:id="rId54"/>
    <p:sldId id="277" r:id="rId55"/>
    <p:sldId id="276" r:id="rId56"/>
    <p:sldId id="297" r:id="rId57"/>
    <p:sldId id="298" r:id="rId58"/>
    <p:sldId id="299" r:id="rId59"/>
    <p:sldId id="301" r:id="rId60"/>
    <p:sldId id="321" r:id="rId61"/>
    <p:sldId id="302" r:id="rId62"/>
    <p:sldId id="320" r:id="rId63"/>
    <p:sldId id="275" r:id="rId64"/>
    <p:sldId id="278" r:id="rId65"/>
    <p:sldId id="280" r:id="rId66"/>
    <p:sldId id="281" r:id="rId67"/>
    <p:sldId id="282" r:id="rId68"/>
  </p:sldIdLst>
  <p:sldSz cx="9144000" cy="6858000" type="screen4x3"/>
  <p:notesSz cx="6858000" cy="9144000"/>
  <p:embeddedFontLst>
    <p:embeddedFont>
      <p:font typeface="Palatino Linotype" panose="02040502050505030304" pitchFamily="18" charset="0"/>
      <p:regular r:id="rId69"/>
      <p:bold r:id="rId70"/>
      <p:italic r:id="rId71"/>
      <p:boldItalic r:id="rId72"/>
    </p:embeddedFont>
    <p:embeddedFont>
      <p:font typeface="Trebuchet MS" panose="020B0603020202020204" pitchFamily="34" charset="0"/>
      <p:regular r:id="rId73"/>
      <p:bold r:id="rId74"/>
      <p:italic r:id="rId75"/>
      <p:boldItalic r:id="rId76"/>
    </p:embeddedFont>
    <p:embeddedFont>
      <p:font typeface="Calibri" panose="020F0502020204030204" pitchFamily="34" charset="0"/>
      <p:regular r:id="rId77"/>
      <p:bold r:id="rId78"/>
      <p:italic r:id="rId79"/>
      <p:boldItalic r:id="rId80"/>
    </p:embeddedFont>
    <p:embeddedFont>
      <p:font typeface="Verdana" panose="020B0604030504040204" pitchFamily="34" charset="0"/>
      <p:regular r:id="rId81"/>
      <p:bold r:id="rId82"/>
      <p:italic r:id="rId83"/>
      <p:boldItalic r:id="rId84"/>
    </p:embeddedFont>
    <p:embeddedFont>
      <p:font typeface="Tahoma" panose="020B0604030504040204" pitchFamily="34" charset="0"/>
      <p:regular r:id="rId85"/>
      <p:bold r:id="rId86"/>
    </p:embeddedFont>
    <p:embeddedFont>
      <p:font typeface="Helvetica" panose="020B0604020202020204" charset="0"/>
      <p:regular r:id="rId87"/>
      <p:bold r:id="rId88"/>
      <p:italic r:id="rId89"/>
      <p:boldItalic r:id="rId9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font" Target="fonts/font8.fntdata"/><Relationship Id="rId84" Type="http://schemas.openxmlformats.org/officeDocument/2006/relationships/font" Target="fonts/font16.fntdata"/><Relationship Id="rId89" Type="http://schemas.openxmlformats.org/officeDocument/2006/relationships/font" Target="fonts/font21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3.fntdata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87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14.fntdata"/><Relationship Id="rId90" Type="http://schemas.openxmlformats.org/officeDocument/2006/relationships/font" Target="fonts/font22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font" Target="fonts/font17.fntdata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font" Target="fonts/font20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font" Target="fonts/font18.fntdata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6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2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21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79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84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1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80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45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229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514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7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587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2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7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6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38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53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829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807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59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6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236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29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923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887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802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87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00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64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37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0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3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59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57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79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49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70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9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974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695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673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70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4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584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55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29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744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69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5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338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82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608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99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2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135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0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51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9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14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106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82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863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020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096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0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119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522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39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353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07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101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84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284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4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47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9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523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258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140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63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80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818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2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670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792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61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1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5161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704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635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71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5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7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7342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638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2129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73966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16385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Natural resources</a:t>
            </a:r>
          </a:p>
          <a:p>
            <a:pPr lvl="1"/>
            <a:r>
              <a:rPr lang="en-US" sz="2525" dirty="0" smtClean="0"/>
              <a:t>Also called </a:t>
            </a:r>
            <a:r>
              <a:rPr lang="en-US" sz="2525" i="1" dirty="0" smtClean="0"/>
              <a:t>raw materials</a:t>
            </a:r>
            <a:endParaRPr lang="en-US" sz="2525" dirty="0" smtClean="0"/>
          </a:p>
          <a:p>
            <a:pPr lvl="1"/>
            <a:r>
              <a:rPr lang="en-US" sz="2525" i="1" dirty="0" smtClean="0"/>
              <a:t>Extractors</a:t>
            </a:r>
            <a:r>
              <a:rPr lang="en-US" sz="2525" dirty="0" smtClean="0"/>
              <a:t> are businesses or people that take natural resources from the land</a:t>
            </a:r>
          </a:p>
          <a:p>
            <a:r>
              <a:rPr lang="en-US" sz="2600" dirty="0"/>
              <a:t>Agricultural products</a:t>
            </a:r>
          </a:p>
          <a:p>
            <a:pPr lvl="1"/>
            <a:r>
              <a:rPr lang="en-US" sz="2525" i="1" dirty="0"/>
              <a:t>Farmers</a:t>
            </a:r>
            <a:r>
              <a:rPr lang="en-US" sz="2525" dirty="0"/>
              <a:t> raise crops and livestock that are sold to end users</a:t>
            </a:r>
          </a:p>
          <a:p>
            <a:pPr lvl="1"/>
            <a:r>
              <a:rPr lang="en-US" sz="2525" dirty="0"/>
              <a:t>Can also be used by manufacturers to create other </a:t>
            </a:r>
            <a:r>
              <a:rPr lang="en-US" sz="2525" dirty="0" smtClean="0"/>
              <a:t>products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5762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Finished goods</a:t>
            </a:r>
          </a:p>
          <a:p>
            <a:pPr lvl="1"/>
            <a:r>
              <a:rPr lang="en-US" sz="2525" i="1" dirty="0" smtClean="0"/>
              <a:t>Manufacturers</a:t>
            </a:r>
            <a:r>
              <a:rPr lang="en-US" sz="2525" dirty="0" smtClean="0"/>
              <a:t> are businesses that use supplies from other producers to make products</a:t>
            </a:r>
            <a:endParaRPr lang="en-US" sz="2450" i="1" dirty="0" smtClean="0"/>
          </a:p>
          <a:p>
            <a:pPr lvl="1"/>
            <a:r>
              <a:rPr lang="en-US" sz="2450" i="1" dirty="0" smtClean="0"/>
              <a:t>Raw-materials manufacturers</a:t>
            </a:r>
            <a:r>
              <a:rPr lang="en-US" sz="2450" dirty="0" smtClean="0"/>
              <a:t>, or </a:t>
            </a:r>
            <a:r>
              <a:rPr lang="en-US" sz="2450" i="1" dirty="0" smtClean="0"/>
              <a:t>raw-materials producers</a:t>
            </a:r>
            <a:r>
              <a:rPr lang="en-US" sz="2450" dirty="0"/>
              <a:t>,</a:t>
            </a:r>
            <a:r>
              <a:rPr lang="en-US" sz="2450" dirty="0" smtClean="0"/>
              <a:t> use raw materials purchased from extractors</a:t>
            </a:r>
          </a:p>
          <a:p>
            <a:pPr lvl="1"/>
            <a:r>
              <a:rPr lang="en-US" sz="2450" dirty="0" smtClean="0"/>
              <a:t>A </a:t>
            </a:r>
            <a:r>
              <a:rPr lang="en-US" sz="2450" i="1" dirty="0" smtClean="0"/>
              <a:t>builder</a:t>
            </a:r>
            <a:r>
              <a:rPr lang="en-US" sz="2450" dirty="0" smtClean="0"/>
              <a:t> is an individual or a business that contracts and supervises the construction of a building</a:t>
            </a:r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106020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b="1" dirty="0" smtClean="0"/>
              <a:t>intermediary </a:t>
            </a:r>
            <a:r>
              <a:rPr lang="en-US" sz="2600" dirty="0" smtClean="0"/>
              <a:t>is a business in the supply chain between the manufacturer or producer and the end users</a:t>
            </a:r>
          </a:p>
          <a:p>
            <a:pPr lvl="1"/>
            <a:r>
              <a:rPr lang="en-US" sz="2525" dirty="0" smtClean="0"/>
              <a:t>Serves three functions</a:t>
            </a:r>
          </a:p>
          <a:p>
            <a:pPr lvl="2"/>
            <a:r>
              <a:rPr lang="en-US" sz="2450" i="1" dirty="0" smtClean="0"/>
              <a:t>Transactional</a:t>
            </a:r>
            <a:r>
              <a:rPr lang="en-US" sz="2450" dirty="0" smtClean="0"/>
              <a:t> - </a:t>
            </a:r>
            <a:r>
              <a:rPr lang="en-US" sz="2400" dirty="0"/>
              <a:t>sales and marketing activities for the </a:t>
            </a:r>
            <a:r>
              <a:rPr lang="en-US" sz="2400" dirty="0" smtClean="0"/>
              <a:t>business</a:t>
            </a:r>
            <a:endParaRPr lang="en-US" sz="2450" dirty="0" smtClean="0"/>
          </a:p>
          <a:p>
            <a:pPr lvl="2"/>
            <a:r>
              <a:rPr lang="en-US" sz="2450" i="1" dirty="0" smtClean="0"/>
              <a:t>Logistics</a:t>
            </a:r>
            <a:r>
              <a:rPr lang="en-US" sz="2450" dirty="0" smtClean="0"/>
              <a:t> - </a:t>
            </a:r>
            <a:r>
              <a:rPr lang="en-US" sz="2400" dirty="0"/>
              <a:t>physically moving products from the manufacturers to distributors, retailers, or end </a:t>
            </a:r>
            <a:r>
              <a:rPr lang="en-US" sz="2400" dirty="0" smtClean="0"/>
              <a:t>users</a:t>
            </a:r>
            <a:endParaRPr lang="en-US" sz="2450" dirty="0" smtClean="0"/>
          </a:p>
          <a:p>
            <a:pPr lvl="2"/>
            <a:r>
              <a:rPr lang="en-US" sz="2450" i="1" dirty="0" smtClean="0"/>
              <a:t>Facilitating</a:t>
            </a:r>
            <a:r>
              <a:rPr lang="en-US" sz="2450" dirty="0" smtClean="0"/>
              <a:t> - </a:t>
            </a:r>
            <a:r>
              <a:rPr lang="en-US" sz="2400" dirty="0"/>
              <a:t>final part of the supply </a:t>
            </a:r>
            <a:r>
              <a:rPr lang="en-US" sz="2400" dirty="0" smtClean="0"/>
              <a:t>chain</a:t>
            </a:r>
            <a:endParaRPr lang="en-US" sz="2450" dirty="0" smtClean="0"/>
          </a:p>
          <a:p>
            <a:pPr lvl="1"/>
            <a:r>
              <a:rPr lang="en-US" sz="2525" dirty="0" smtClean="0"/>
              <a:t>Important to the supply chain process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69862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499" y="6267450"/>
            <a:ext cx="1962151" cy="20955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387" y="1911169"/>
            <a:ext cx="6448426" cy="43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46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Bulk-breaking </a:t>
            </a:r>
            <a:r>
              <a:rPr lang="en-US" sz="2600" dirty="0" smtClean="0"/>
              <a:t>is separating a large quantity of goods into smaller quantities for resale</a:t>
            </a:r>
            <a:endParaRPr lang="en-US" sz="2600" dirty="0"/>
          </a:p>
          <a:p>
            <a:pPr lvl="1"/>
            <a:r>
              <a:rPr lang="en-US" sz="2525" dirty="0" smtClean="0"/>
              <a:t>Can be provided by intermediaries</a:t>
            </a:r>
          </a:p>
          <a:p>
            <a:pPr lvl="1"/>
            <a:r>
              <a:rPr lang="en-US" sz="2525" dirty="0" smtClean="0"/>
              <a:t>An intermediary buys goods in bulk and then breaks the bulk into smaller quantities of goods</a:t>
            </a:r>
          </a:p>
        </p:txBody>
      </p:sp>
    </p:spTree>
    <p:extLst>
      <p:ext uri="{BB962C8B-B14F-4D97-AF65-F5344CB8AC3E}">
        <p14:creationId xmlns:p14="http://schemas.microsoft.com/office/powerpoint/2010/main" val="378457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wholesaler </a:t>
            </a:r>
            <a:r>
              <a:rPr lang="en-US" sz="2600" dirty="0" smtClean="0"/>
              <a:t>is a middleman between the producer and a person or an organization in the B2B supply chain</a:t>
            </a:r>
          </a:p>
          <a:p>
            <a:pPr lvl="1"/>
            <a:r>
              <a:rPr lang="en-US" sz="2525" dirty="0" smtClean="0"/>
              <a:t>Often called a </a:t>
            </a:r>
            <a:r>
              <a:rPr lang="en-US" sz="2525" i="1" dirty="0" smtClean="0"/>
              <a:t>distributor</a:t>
            </a:r>
            <a:r>
              <a:rPr lang="en-US" sz="2525" dirty="0" smtClean="0"/>
              <a:t> in the private enterprise system because it buys products in bulk and resells them in smaller quantities to retailers</a:t>
            </a:r>
          </a:p>
          <a:p>
            <a:pPr lvl="1"/>
            <a:r>
              <a:rPr lang="en-US" sz="2525" dirty="0" smtClean="0"/>
              <a:t>Facilitates storage and transportation of products, in addition to other services, such as marketing</a:t>
            </a:r>
          </a:p>
        </p:txBody>
      </p:sp>
    </p:spTree>
    <p:extLst>
      <p:ext uri="{BB962C8B-B14F-4D97-AF65-F5344CB8AC3E}">
        <p14:creationId xmlns:p14="http://schemas.microsoft.com/office/powerpoint/2010/main" val="1385950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/>
              <a:t>Merchant wholesalers</a:t>
            </a:r>
            <a:r>
              <a:rPr lang="en-US" sz="2600" dirty="0"/>
              <a:t> own the merchandise they </a:t>
            </a:r>
            <a:r>
              <a:rPr lang="en-US" sz="2600" dirty="0" smtClean="0"/>
              <a:t>sell</a:t>
            </a:r>
          </a:p>
          <a:p>
            <a:pPr lvl="1"/>
            <a:r>
              <a:rPr lang="en-US" sz="2525" dirty="0" smtClean="0"/>
              <a:t>Purchase large amounts of goods directly from manufacturers</a:t>
            </a:r>
            <a:endParaRPr lang="en-US" sz="2525" dirty="0"/>
          </a:p>
          <a:p>
            <a:pPr lvl="1"/>
            <a:r>
              <a:rPr lang="en-US" sz="2525" i="1" dirty="0"/>
              <a:t>Rack jobbers</a:t>
            </a:r>
            <a:r>
              <a:rPr lang="en-US" sz="2525" dirty="0"/>
              <a:t> </a:t>
            </a:r>
            <a:r>
              <a:rPr lang="en-US" sz="2525" dirty="0" smtClean="0"/>
              <a:t>provide </a:t>
            </a:r>
            <a:r>
              <a:rPr lang="en-US" sz="2525" dirty="0"/>
              <a:t>full services to the </a:t>
            </a:r>
            <a:r>
              <a:rPr lang="en-US" sz="2525" dirty="0" smtClean="0"/>
              <a:t>retailer and set up racks, maintain stock, and do other activities</a:t>
            </a:r>
            <a:endParaRPr lang="en-US" sz="2525" dirty="0"/>
          </a:p>
          <a:p>
            <a:r>
              <a:rPr lang="en-US" sz="2600" i="1" dirty="0"/>
              <a:t>Manufacturers’ sales branches</a:t>
            </a:r>
            <a:r>
              <a:rPr lang="en-US" sz="2600" dirty="0"/>
              <a:t> are company-owned businesses that are operated by the manufacturer and sell only their merchandise at wholesale prices directly to the customer</a:t>
            </a:r>
            <a:endParaRPr lang="en-US" sz="2600" i="1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54930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retailer </a:t>
            </a:r>
            <a:r>
              <a:rPr lang="en-US" sz="2600" dirty="0" smtClean="0"/>
              <a:t>is a business that buys products from wholesalers or directly from producers and sells them to consumers to make a profit </a:t>
            </a:r>
          </a:p>
          <a:p>
            <a:pPr lvl="1"/>
            <a:r>
              <a:rPr lang="en-US" sz="2525" dirty="0" smtClean="0"/>
              <a:t>Brick-and-mortar retailers</a:t>
            </a:r>
          </a:p>
          <a:p>
            <a:pPr lvl="1"/>
            <a:r>
              <a:rPr lang="en-US" sz="2525" b="1" dirty="0" err="1" smtClean="0"/>
              <a:t>Nonstore</a:t>
            </a:r>
            <a:r>
              <a:rPr lang="en-US" sz="2525" b="1" dirty="0" smtClean="0"/>
              <a:t> retailers</a:t>
            </a:r>
            <a:r>
              <a:rPr lang="en-US" sz="2525" dirty="0" smtClean="0"/>
              <a:t> sell directly to consumers in ways that do not involve a physical store location</a:t>
            </a:r>
          </a:p>
        </p:txBody>
      </p:sp>
    </p:spTree>
    <p:extLst>
      <p:ext uri="{BB962C8B-B14F-4D97-AF65-F5344CB8AC3E}">
        <p14:creationId xmlns:p14="http://schemas.microsoft.com/office/powerpoint/2010/main" val="36732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lvl="1" indent="-257175">
              <a:buFont typeface="Arial" charset="0"/>
              <a:buChar char="•"/>
            </a:pPr>
            <a:r>
              <a:rPr lang="en-US" sz="2525" dirty="0" err="1" smtClean="0"/>
              <a:t>Nonstore</a:t>
            </a:r>
            <a:r>
              <a:rPr lang="en-US" sz="2525" dirty="0" smtClean="0"/>
              <a:t> retailers</a:t>
            </a:r>
          </a:p>
          <a:p>
            <a:pPr marL="557212" lvl="2" indent="-257175"/>
            <a:r>
              <a:rPr lang="en-US" sz="2450" i="1" dirty="0" smtClean="0"/>
              <a:t>Catalog sales</a:t>
            </a:r>
            <a:r>
              <a:rPr lang="en-US" sz="2450" dirty="0" smtClean="0"/>
              <a:t> generally use direct mailings</a:t>
            </a:r>
          </a:p>
          <a:p>
            <a:pPr marL="557212" lvl="2" indent="-257175"/>
            <a:r>
              <a:rPr lang="en-US" sz="2450" i="1" dirty="0" smtClean="0"/>
              <a:t>Direct sales retailers</a:t>
            </a:r>
            <a:r>
              <a:rPr lang="en-US" sz="2450" dirty="0" smtClean="0"/>
              <a:t> have sales representatives who approach customers outside of a fixed location</a:t>
            </a:r>
            <a:endParaRPr lang="en-US" sz="2450" i="1" dirty="0" smtClean="0"/>
          </a:p>
          <a:p>
            <a:pPr marL="557212" lvl="2" indent="-257175"/>
            <a:r>
              <a:rPr lang="en-US" sz="2450" b="1" dirty="0" smtClean="0"/>
              <a:t>E-</a:t>
            </a:r>
            <a:r>
              <a:rPr lang="en-US" sz="2450" b="1" dirty="0" err="1" smtClean="0"/>
              <a:t>tailers</a:t>
            </a:r>
            <a:r>
              <a:rPr lang="en-US" sz="2450" b="1" dirty="0" smtClean="0"/>
              <a:t> </a:t>
            </a:r>
            <a:r>
              <a:rPr lang="en-US" sz="2450" dirty="0" smtClean="0"/>
              <a:t>sell </a:t>
            </a:r>
            <a:r>
              <a:rPr lang="en-US" sz="2450" dirty="0"/>
              <a:t>products through </a:t>
            </a:r>
            <a:r>
              <a:rPr lang="en-US" sz="2450" dirty="0" smtClean="0"/>
              <a:t>websites</a:t>
            </a:r>
          </a:p>
          <a:p>
            <a:pPr marL="257175" lvl="1" indent="-257175">
              <a:buFont typeface="Arial" charset="0"/>
              <a:buChar char="•"/>
            </a:pPr>
            <a:r>
              <a:rPr lang="en-US" sz="2525" b="1" dirty="0"/>
              <a:t>Multi-channel retailers </a:t>
            </a:r>
            <a:r>
              <a:rPr lang="en-US" sz="2525" dirty="0"/>
              <a:t>sell products through both brick-and-mortar stores and online sites </a:t>
            </a:r>
            <a:endParaRPr lang="en-US" sz="2525" b="1" dirty="0"/>
          </a:p>
          <a:p>
            <a:pPr marL="257175" lvl="1" indent="-257175">
              <a:buFont typeface="Arial" charset="0"/>
              <a:buChar char="•"/>
            </a:pP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657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 smtClean="0"/>
              <a:t>Agents bring buyers and sellers together </a:t>
            </a:r>
          </a:p>
          <a:p>
            <a:pPr lvl="1"/>
            <a:r>
              <a:rPr lang="en-US" sz="2450" dirty="0" smtClean="0"/>
              <a:t>Also known as </a:t>
            </a:r>
            <a:r>
              <a:rPr lang="en-US" sz="2450" i="1" dirty="0" smtClean="0"/>
              <a:t>brokers</a:t>
            </a:r>
            <a:r>
              <a:rPr lang="en-US" sz="2450" dirty="0" smtClean="0"/>
              <a:t> </a:t>
            </a:r>
          </a:p>
          <a:p>
            <a:pPr lvl="1"/>
            <a:r>
              <a:rPr lang="en-US" sz="2450" dirty="0" smtClean="0"/>
              <a:t>Especially useful in facilitating international trade because they are often familiar with international laws, regulations, and customs that impact supply-chain transactions </a:t>
            </a:r>
          </a:p>
        </p:txBody>
      </p:sp>
    </p:spTree>
    <p:extLst>
      <p:ext uri="{BB962C8B-B14F-4D97-AF65-F5344CB8AC3E}">
        <p14:creationId xmlns:p14="http://schemas.microsoft.com/office/powerpoint/2010/main" val="166195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Place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15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3979117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Distribution Channels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Physical distribution </a:t>
            </a:r>
            <a:r>
              <a:rPr lang="en-US" sz="2600" dirty="0" smtClean="0"/>
              <a:t>involves responsibilities associated with the transfer of ownership of products from the producer to the end user </a:t>
            </a:r>
          </a:p>
          <a:p>
            <a:r>
              <a:rPr lang="en-US" sz="2600" dirty="0" smtClean="0"/>
              <a:t>Most intermediaries take ownership of the product as it moves through the channel of distribution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94013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Distribution Channels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025" y="6398052"/>
            <a:ext cx="1924051" cy="257176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1" y="1728362"/>
            <a:ext cx="3152774" cy="46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11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Distribution Channels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direct channel </a:t>
            </a:r>
            <a:r>
              <a:rPr lang="en-US" sz="2600" dirty="0" smtClean="0"/>
              <a:t>is the path of selling goods or services directly from a producer or manufacturer to end users without using intermediaries </a:t>
            </a:r>
          </a:p>
          <a:p>
            <a:r>
              <a:rPr lang="en-US" sz="2600" dirty="0" smtClean="0"/>
              <a:t>An </a:t>
            </a:r>
            <a:r>
              <a:rPr lang="en-US" sz="2600" b="1" dirty="0" smtClean="0"/>
              <a:t>indirect channel </a:t>
            </a:r>
            <a:r>
              <a:rPr lang="en-US" sz="2600" dirty="0" smtClean="0"/>
              <a:t>uses intermediaries to get the product from the producer or manufacturer to the consumer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35833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Distribution Channels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retailer channel </a:t>
            </a:r>
            <a:r>
              <a:rPr lang="en-US" sz="2600" dirty="0" smtClean="0"/>
              <a:t>is the path a product takes from the producer to the retailer, and then from the retailer to the consumer </a:t>
            </a:r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wholesaler channel </a:t>
            </a:r>
            <a:r>
              <a:rPr lang="en-US" sz="2600" dirty="0" smtClean="0"/>
              <a:t>is the path a product takes from the producer to a wholesaler, and then to a retailer, before reaching the end user </a:t>
            </a:r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agent/broker channel</a:t>
            </a:r>
            <a:r>
              <a:rPr lang="en-US" sz="2600" dirty="0"/>
              <a:t> </a:t>
            </a:r>
            <a:r>
              <a:rPr lang="en-US" sz="2600" dirty="0" smtClean="0"/>
              <a:t>is the path of selling in which the producer hires an agent to sell to the wholesaler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78650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Distribution Channels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Industrial </a:t>
            </a:r>
            <a:r>
              <a:rPr lang="en-US" sz="2600" b="1" dirty="0"/>
              <a:t>goods </a:t>
            </a:r>
            <a:r>
              <a:rPr lang="en-US" sz="2600" dirty="0" smtClean="0"/>
              <a:t>are used in the production of other goods or are consumed by a business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direct channel</a:t>
            </a:r>
            <a:r>
              <a:rPr lang="en-US" sz="2525" dirty="0" smtClean="0"/>
              <a:t> in the B2B market is getting a product from the producer to the end user, which is a business or government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i="1" dirty="0" smtClean="0"/>
              <a:t>indirect channel</a:t>
            </a:r>
            <a:r>
              <a:rPr lang="en-US" sz="2525" dirty="0" smtClean="0"/>
              <a:t> uses intermediaries to get the product from the producer or manufacturer for industrial goods in the B2B market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29735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Distribution Channels (Continued)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4" y="1781175"/>
            <a:ext cx="3288641" cy="463168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57675" y="6384283"/>
            <a:ext cx="1924051" cy="257176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4393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Distribution Channels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 the </a:t>
            </a:r>
            <a:r>
              <a:rPr lang="en-US" sz="2600" b="1" dirty="0" smtClean="0"/>
              <a:t>industrial distributor channel</a:t>
            </a:r>
            <a:r>
              <a:rPr lang="en-US" sz="2600" dirty="0" smtClean="0"/>
              <a:t>, a product moves from the producer to an industrial distributor, and then to the end user </a:t>
            </a:r>
          </a:p>
          <a:p>
            <a:r>
              <a:rPr lang="en-US" sz="2600" dirty="0" smtClean="0"/>
              <a:t>In the </a:t>
            </a:r>
            <a:r>
              <a:rPr lang="en-US" sz="2600" i="1" dirty="0" smtClean="0"/>
              <a:t>agent/broker channel</a:t>
            </a:r>
            <a:r>
              <a:rPr lang="en-US" sz="2600" dirty="0" smtClean="0"/>
              <a:t>, a producer uses an agent to assume the full responsibility of selling, storing, and shipping products</a:t>
            </a:r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agent/broker industrial distributor channel</a:t>
            </a:r>
            <a:r>
              <a:rPr lang="en-US" sz="2600" dirty="0" smtClean="0"/>
              <a:t> combines both the agent/broker and industrial distributor channels and is the longest distribution channel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51501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Channel Members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Channel conflict </a:t>
            </a:r>
            <a:r>
              <a:rPr lang="en-US" sz="2600" dirty="0" smtClean="0"/>
              <a:t>occurs when a producer sells products directly to end users, in addition to maintaining its other channels of distribution</a:t>
            </a:r>
          </a:p>
          <a:p>
            <a:pPr lvl="1"/>
            <a:r>
              <a:rPr lang="en-US" sz="2525" dirty="0" smtClean="0"/>
              <a:t>Also called </a:t>
            </a:r>
            <a:r>
              <a:rPr lang="en-US" sz="2525" i="1" dirty="0" smtClean="0"/>
              <a:t>disintermediation</a:t>
            </a:r>
          </a:p>
          <a:p>
            <a:pPr lvl="1"/>
            <a:r>
              <a:rPr lang="en-US" sz="2525" dirty="0" smtClean="0"/>
              <a:t>Might result in the manufacturer, intermediaries, and retailers competing with one another for the same product sales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535497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Channel Members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When choosing channel members with whom to work, these factors should be reviewed: </a:t>
            </a:r>
          </a:p>
          <a:p>
            <a:pPr lvl="1"/>
            <a:r>
              <a:rPr lang="en-US" sz="2525" dirty="0" smtClean="0"/>
              <a:t>length of time in business </a:t>
            </a:r>
          </a:p>
          <a:p>
            <a:pPr lvl="1"/>
            <a:r>
              <a:rPr lang="en-US" sz="2525" dirty="0" smtClean="0"/>
              <a:t>product lines carried </a:t>
            </a:r>
          </a:p>
          <a:p>
            <a:pPr lvl="1"/>
            <a:r>
              <a:rPr lang="en-US" sz="2525" dirty="0" smtClean="0"/>
              <a:t>reputation in the industry </a:t>
            </a:r>
          </a:p>
          <a:p>
            <a:pPr lvl="1"/>
            <a:r>
              <a:rPr lang="en-US" sz="2525" dirty="0" smtClean="0"/>
              <a:t>previous experience with the producer </a:t>
            </a:r>
          </a:p>
          <a:p>
            <a:pPr lvl="1"/>
            <a:r>
              <a:rPr lang="en-US" sz="2525" dirty="0" smtClean="0"/>
              <a:t>financial stability</a:t>
            </a:r>
          </a:p>
          <a:p>
            <a:pPr lvl="1"/>
            <a:r>
              <a:rPr lang="en-US" sz="2525" dirty="0" smtClean="0"/>
              <a:t>quality of the sales force and customer service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72630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Channel Members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To motivate channel members, producers might offer special deals, premiums, and sales contests in an effort to maintain long-term relationships</a:t>
            </a:r>
          </a:p>
          <a:p>
            <a:r>
              <a:rPr lang="en-US" sz="2600" dirty="0" smtClean="0"/>
              <a:t>After channel members are in place and performing, they should be evaluated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0725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15.1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Channels of Distribution 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1951468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a major part in the decision of </a:t>
            </a:r>
            <a:r>
              <a:rPr lang="en-US" sz="2800" dirty="0" smtClean="0"/>
              <a:t>place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major part in the decision of place is </a:t>
            </a:r>
            <a:r>
              <a:rPr lang="en-US" sz="2800" dirty="0" smtClean="0">
                <a:solidFill>
                  <a:srgbClr val="00B0F0"/>
                </a:solidFill>
              </a:rPr>
              <a:t>selecting </a:t>
            </a:r>
            <a:r>
              <a:rPr lang="en-US" sz="2800" dirty="0">
                <a:solidFill>
                  <a:srgbClr val="00B0F0"/>
                </a:solidFill>
              </a:rPr>
              <a:t>the channel of distribution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Name types of intermediaries.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There </a:t>
            </a:r>
            <a:r>
              <a:rPr lang="en-US" sz="2800" dirty="0">
                <a:solidFill>
                  <a:srgbClr val="00B0F0"/>
                </a:solidFill>
              </a:rPr>
              <a:t>are several types of intermediaries, including wholesalers, retailers, and agents.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15.1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613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Name </a:t>
            </a:r>
            <a:r>
              <a:rPr lang="en-US" sz="2800" dirty="0"/>
              <a:t>two categories of wholesalers.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Wholesalers </a:t>
            </a:r>
            <a:r>
              <a:rPr lang="en-US" sz="2800" dirty="0">
                <a:solidFill>
                  <a:srgbClr val="00B0F0"/>
                </a:solidFill>
              </a:rPr>
              <a:t>are sometimes </a:t>
            </a:r>
            <a:r>
              <a:rPr lang="en-US" sz="2800" dirty="0" smtClean="0">
                <a:solidFill>
                  <a:srgbClr val="00B0F0"/>
                </a:solidFill>
              </a:rPr>
              <a:t>categorized </a:t>
            </a:r>
            <a:r>
              <a:rPr lang="en-US" sz="2800" dirty="0">
                <a:solidFill>
                  <a:srgbClr val="00B0F0"/>
                </a:solidFill>
              </a:rPr>
              <a:t>as merchant wholesalers </a:t>
            </a:r>
            <a:r>
              <a:rPr lang="en-US" sz="2800" dirty="0" smtClean="0">
                <a:solidFill>
                  <a:srgbClr val="00B0F0"/>
                </a:solidFill>
              </a:rPr>
              <a:t>or manufacturer’s </a:t>
            </a:r>
            <a:r>
              <a:rPr lang="en-US" sz="2800" dirty="0">
                <a:solidFill>
                  <a:srgbClr val="00B0F0"/>
                </a:solidFill>
              </a:rPr>
              <a:t>sales branches.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304" y="457200"/>
            <a:ext cx="8431696" cy="990600"/>
          </a:xfrm>
        </p:spPr>
        <p:txBody>
          <a:bodyPr/>
          <a:lstStyle/>
          <a:p>
            <a:r>
              <a:rPr lang="en-US" sz="4200" dirty="0" smtClean="0"/>
              <a:t>Section 15.1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3485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Why </a:t>
            </a:r>
            <a:r>
              <a:rPr lang="en-US" sz="2800" dirty="0"/>
              <a:t>might some producers choose to use </a:t>
            </a:r>
            <a:r>
              <a:rPr lang="en-US" sz="2800" dirty="0" smtClean="0"/>
              <a:t>an </a:t>
            </a:r>
            <a:r>
              <a:rPr lang="en-US" sz="2800" dirty="0"/>
              <a:t>agent/broker channel?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Some </a:t>
            </a:r>
            <a:r>
              <a:rPr lang="en-US" sz="2800" dirty="0">
                <a:solidFill>
                  <a:srgbClr val="00B0F0"/>
                </a:solidFill>
              </a:rPr>
              <a:t>producers do not want to assume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responsibility of selling or </a:t>
            </a:r>
            <a:r>
              <a:rPr lang="en-US" sz="2800" dirty="0" smtClean="0">
                <a:solidFill>
                  <a:srgbClr val="00B0F0"/>
                </a:solidFill>
              </a:rPr>
              <a:t>shipping products</a:t>
            </a:r>
            <a:r>
              <a:rPr lang="en-US" sz="2800" dirty="0">
                <a:solidFill>
                  <a:srgbClr val="00B0F0"/>
                </a:solidFill>
              </a:rPr>
              <a:t>. Those producers contract with </a:t>
            </a:r>
            <a:r>
              <a:rPr lang="en-US" sz="2800" dirty="0" smtClean="0">
                <a:solidFill>
                  <a:srgbClr val="00B0F0"/>
                </a:solidFill>
              </a:rPr>
              <a:t>an </a:t>
            </a:r>
            <a:r>
              <a:rPr lang="en-US" sz="2800" dirty="0">
                <a:solidFill>
                  <a:srgbClr val="00B0F0"/>
                </a:solidFill>
              </a:rPr>
              <a:t>agent to handle their goods after </a:t>
            </a:r>
            <a:r>
              <a:rPr lang="en-US" sz="2800" dirty="0" smtClean="0">
                <a:solidFill>
                  <a:srgbClr val="00B0F0"/>
                </a:solidFill>
              </a:rPr>
              <a:t>production.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304" y="457200"/>
            <a:ext cx="8431696" cy="990600"/>
          </a:xfrm>
        </p:spPr>
        <p:txBody>
          <a:bodyPr/>
          <a:lstStyle/>
          <a:p>
            <a:r>
              <a:rPr lang="en-US" sz="4200" dirty="0" smtClean="0"/>
              <a:t>Section 15.1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13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List </a:t>
            </a:r>
            <a:r>
              <a:rPr lang="en-US" sz="2800" dirty="0"/>
              <a:t>examples of standards on which a </a:t>
            </a:r>
            <a:r>
              <a:rPr lang="en-US" sz="2800" dirty="0" smtClean="0"/>
              <a:t>channel </a:t>
            </a:r>
            <a:r>
              <a:rPr lang="en-US" sz="2800" dirty="0"/>
              <a:t>member may be evaluated.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Standards might </a:t>
            </a:r>
            <a:r>
              <a:rPr lang="en-US" sz="2800" dirty="0">
                <a:solidFill>
                  <a:srgbClr val="00B0F0"/>
                </a:solidFill>
              </a:rPr>
              <a:t>include prompt delivery, </a:t>
            </a:r>
            <a:r>
              <a:rPr lang="en-US" sz="2800" dirty="0" smtClean="0">
                <a:solidFill>
                  <a:srgbClr val="00B0F0"/>
                </a:solidFill>
              </a:rPr>
              <a:t>cooperative </a:t>
            </a:r>
            <a:r>
              <a:rPr lang="en-US" sz="2800" dirty="0">
                <a:solidFill>
                  <a:srgbClr val="00B0F0"/>
                </a:solidFill>
              </a:rPr>
              <a:t>advertising, meeting sales </a:t>
            </a:r>
            <a:r>
              <a:rPr lang="en-US" sz="2800" dirty="0" smtClean="0">
                <a:solidFill>
                  <a:srgbClr val="00B0F0"/>
                </a:solidFill>
              </a:rPr>
              <a:t>quotas</a:t>
            </a:r>
            <a:r>
              <a:rPr lang="en-US" sz="2800" dirty="0">
                <a:solidFill>
                  <a:srgbClr val="00B0F0"/>
                </a:solidFill>
              </a:rPr>
              <a:t>, service quality, treatment of lost or </a:t>
            </a:r>
            <a:r>
              <a:rPr lang="en-US" sz="2800" dirty="0" smtClean="0">
                <a:solidFill>
                  <a:srgbClr val="00B0F0"/>
                </a:solidFill>
              </a:rPr>
              <a:t>damaged </a:t>
            </a:r>
            <a:r>
              <a:rPr lang="en-US" sz="2800" dirty="0">
                <a:solidFill>
                  <a:srgbClr val="00B0F0"/>
                </a:solidFill>
              </a:rPr>
              <a:t>goods, and overall satisfaction.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809" y="457200"/>
            <a:ext cx="8405191" cy="990600"/>
          </a:xfrm>
        </p:spPr>
        <p:txBody>
          <a:bodyPr/>
          <a:lstStyle/>
          <a:p>
            <a:r>
              <a:rPr lang="en-US" sz="4200" dirty="0" smtClean="0"/>
              <a:t>Section 15.1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2820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15.2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Supply Chain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4741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15.2-1 State various modes of transportation used by businesses.</a:t>
            </a:r>
          </a:p>
          <a:p>
            <a:r>
              <a:rPr lang="en-US" sz="2800" dirty="0" smtClean="0"/>
              <a:t>15.2-2 Identify why storage is important. </a:t>
            </a:r>
          </a:p>
          <a:p>
            <a:r>
              <a:rPr lang="en-US" sz="2800" dirty="0" smtClean="0"/>
              <a:t>15.2-3 Explain why a supply chain should be controlled by a business. </a:t>
            </a:r>
          </a:p>
          <a:p>
            <a:r>
              <a:rPr lang="en-US" sz="2800" dirty="0" smtClean="0"/>
              <a:t>15.2-4 State specific concerns related to global distribution.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42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47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14425"/>
            <a:ext cx="3886200" cy="5562600"/>
          </a:xfrm>
        </p:spPr>
        <p:txBody>
          <a:bodyPr/>
          <a:lstStyle/>
          <a:p>
            <a:r>
              <a:rPr lang="en-US" sz="2800" dirty="0" smtClean="0"/>
              <a:t>transportation </a:t>
            </a:r>
          </a:p>
          <a:p>
            <a:r>
              <a:rPr lang="en-US" sz="2800" dirty="0" smtClean="0"/>
              <a:t>freight forwarder</a:t>
            </a:r>
          </a:p>
          <a:p>
            <a:r>
              <a:rPr lang="en-US" sz="2800" dirty="0" smtClean="0"/>
              <a:t>private carrier</a:t>
            </a:r>
          </a:p>
          <a:p>
            <a:r>
              <a:rPr lang="en-US" sz="2800" dirty="0" smtClean="0"/>
              <a:t>common carrier</a:t>
            </a:r>
          </a:p>
          <a:p>
            <a:r>
              <a:rPr lang="en-US" sz="2800" dirty="0" smtClean="0"/>
              <a:t>pipeline</a:t>
            </a:r>
          </a:p>
          <a:p>
            <a:r>
              <a:rPr lang="en-US" sz="2800" dirty="0" smtClean="0"/>
              <a:t>private warehouse</a:t>
            </a:r>
          </a:p>
          <a:p>
            <a:r>
              <a:rPr lang="en-US" sz="2800" dirty="0" smtClean="0"/>
              <a:t>public warehouse</a:t>
            </a:r>
          </a:p>
          <a:p>
            <a:r>
              <a:rPr lang="en-US" sz="2800" dirty="0"/>
              <a:t>supply chain management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14425"/>
            <a:ext cx="3962400" cy="5562600"/>
          </a:xfrm>
        </p:spPr>
        <p:txBody>
          <a:bodyPr/>
          <a:lstStyle/>
          <a:p>
            <a:r>
              <a:rPr lang="en-US" sz="2800" dirty="0" smtClean="0"/>
              <a:t>supply </a:t>
            </a:r>
            <a:r>
              <a:rPr lang="en-US" sz="2800" dirty="0"/>
              <a:t>chain manager</a:t>
            </a:r>
          </a:p>
          <a:p>
            <a:r>
              <a:rPr lang="en-US" sz="2800" dirty="0"/>
              <a:t>intensive distribution</a:t>
            </a:r>
          </a:p>
          <a:p>
            <a:r>
              <a:rPr lang="en-US" sz="2800" dirty="0"/>
              <a:t>selective distribution</a:t>
            </a:r>
          </a:p>
          <a:p>
            <a:r>
              <a:rPr lang="en-US" sz="2800" dirty="0"/>
              <a:t>exclusive distribution </a:t>
            </a:r>
          </a:p>
          <a:p>
            <a:r>
              <a:rPr lang="en-US" sz="2800" dirty="0"/>
              <a:t>export management company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Why is a supply chain important in the economy?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82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Transportation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Transportation </a:t>
            </a:r>
            <a:r>
              <a:rPr lang="en-US" sz="2600" dirty="0" smtClean="0"/>
              <a:t>is the physical movement of products through the channel of distribution 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freight forwarder </a:t>
            </a:r>
            <a:r>
              <a:rPr lang="en-US" sz="2600" dirty="0" smtClean="0"/>
              <a:t>is a company that organizes transportation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83602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Transportation (Continued)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162" y="1840072"/>
            <a:ext cx="5610226" cy="450357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19750" y="6343650"/>
            <a:ext cx="1924051" cy="257176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018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49"/>
            <a:ext cx="8001000" cy="771525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15.1-1 Explain place as one of the four Ps of marketing.</a:t>
            </a:r>
          </a:p>
          <a:p>
            <a:r>
              <a:rPr lang="en-US" sz="2800" dirty="0" smtClean="0"/>
              <a:t>15.1-2 Identify distribution channels for B2C and B2B markets.</a:t>
            </a:r>
          </a:p>
          <a:p>
            <a:r>
              <a:rPr lang="en-US" sz="2800" dirty="0" smtClean="0"/>
              <a:t>15.1-3 Explain how to manage the channel of distribution.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8112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Transportation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Road transportation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private carrier </a:t>
            </a:r>
            <a:r>
              <a:rPr lang="en-US" sz="2525" dirty="0" smtClean="0"/>
              <a:t>is a company that transports its own goods </a:t>
            </a:r>
          </a:p>
          <a:p>
            <a:pPr lvl="1"/>
            <a:r>
              <a:rPr lang="en-US" sz="2525" b="1" dirty="0" smtClean="0"/>
              <a:t>Common </a:t>
            </a:r>
            <a:r>
              <a:rPr lang="en-US" sz="2525" b="1" dirty="0"/>
              <a:t>carriers </a:t>
            </a:r>
            <a:r>
              <a:rPr lang="en-US" sz="2525" dirty="0" smtClean="0"/>
              <a:t>are</a:t>
            </a:r>
            <a:r>
              <a:rPr lang="en-US" sz="2525" b="1" dirty="0" smtClean="0"/>
              <a:t> </a:t>
            </a:r>
            <a:r>
              <a:rPr lang="en-US" sz="2525" dirty="0" smtClean="0"/>
              <a:t>independent trucking companies </a:t>
            </a:r>
          </a:p>
          <a:p>
            <a:pPr lvl="2"/>
            <a:r>
              <a:rPr lang="en-US" sz="2450" dirty="0" smtClean="0"/>
              <a:t>Hired by other companies to move their products</a:t>
            </a:r>
          </a:p>
          <a:p>
            <a:pPr lvl="2"/>
            <a:r>
              <a:rPr lang="en-US" sz="2450" dirty="0" smtClean="0"/>
              <a:t>Also called </a:t>
            </a:r>
            <a:r>
              <a:rPr lang="en-US" sz="2450" i="1" dirty="0" smtClean="0"/>
              <a:t>contract carriers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795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Transportation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Rail transportation </a:t>
            </a:r>
          </a:p>
          <a:p>
            <a:pPr lvl="1"/>
            <a:r>
              <a:rPr lang="en-US" sz="2525" dirty="0" smtClean="0"/>
              <a:t>The second-most used mode of transportation in the United States</a:t>
            </a:r>
          </a:p>
          <a:p>
            <a:pPr lvl="1"/>
            <a:r>
              <a:rPr lang="en-US" sz="2525" dirty="0" smtClean="0"/>
              <a:t>One of the least-expensive modes</a:t>
            </a:r>
          </a:p>
          <a:p>
            <a:pPr lvl="1"/>
            <a:r>
              <a:rPr lang="en-US" sz="2525" dirty="0" smtClean="0"/>
              <a:t>Good for long-distance shipping of large, bulky items</a:t>
            </a:r>
          </a:p>
        </p:txBody>
      </p:sp>
    </p:spTree>
    <p:extLst>
      <p:ext uri="{BB962C8B-B14F-4D97-AF65-F5344CB8AC3E}">
        <p14:creationId xmlns:p14="http://schemas.microsoft.com/office/powerpoint/2010/main" val="1383772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Transportation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Air transportation </a:t>
            </a:r>
            <a:endParaRPr lang="en-US" sz="2600" dirty="0" smtClean="0"/>
          </a:p>
          <a:p>
            <a:pPr lvl="1"/>
            <a:r>
              <a:rPr lang="en-US" sz="2525" dirty="0"/>
              <a:t>T</a:t>
            </a:r>
            <a:r>
              <a:rPr lang="en-US" sz="2525" dirty="0" smtClean="0"/>
              <a:t>he </a:t>
            </a:r>
            <a:r>
              <a:rPr lang="en-US" sz="2525" dirty="0"/>
              <a:t>most expensive method of transporting </a:t>
            </a:r>
            <a:r>
              <a:rPr lang="en-US" sz="2525" dirty="0" smtClean="0"/>
              <a:t>products</a:t>
            </a:r>
          </a:p>
          <a:p>
            <a:pPr lvl="1"/>
            <a:r>
              <a:rPr lang="en-US" sz="2525" dirty="0" smtClean="0"/>
              <a:t>Used for high-value, low-weight items</a:t>
            </a:r>
          </a:p>
          <a:p>
            <a:pPr lvl="2"/>
            <a:r>
              <a:rPr lang="en-US" sz="2450" dirty="0" smtClean="0"/>
              <a:t>Emergency medicines must arrive quickly</a:t>
            </a:r>
          </a:p>
          <a:p>
            <a:pPr lvl="2"/>
            <a:r>
              <a:rPr lang="en-US" sz="2450" i="1" dirty="0" smtClean="0"/>
              <a:t>Perishable goods</a:t>
            </a:r>
            <a:r>
              <a:rPr lang="en-US" sz="2450" dirty="0" smtClean="0"/>
              <a:t> spoil quickly</a:t>
            </a:r>
          </a:p>
          <a:p>
            <a:pPr lvl="1"/>
            <a:r>
              <a:rPr lang="en-US" sz="2525" i="1" dirty="0" smtClean="0"/>
              <a:t>Air cargo companies</a:t>
            </a:r>
            <a:r>
              <a:rPr lang="en-US" sz="2525" dirty="0" smtClean="0"/>
              <a:t> are road transportation companies that specialize in delivering air cargo 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11931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Transportation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Water transportation </a:t>
            </a:r>
          </a:p>
          <a:p>
            <a:pPr lvl="1"/>
            <a:r>
              <a:rPr lang="en-US" sz="2525" i="1" dirty="0" smtClean="0"/>
              <a:t>Freighters</a:t>
            </a:r>
            <a:r>
              <a:rPr lang="en-US" sz="2525" dirty="0" smtClean="0"/>
              <a:t> are ships</a:t>
            </a:r>
          </a:p>
          <a:p>
            <a:pPr lvl="1"/>
            <a:r>
              <a:rPr lang="en-US" sz="2525" i="1" dirty="0" smtClean="0"/>
              <a:t>Ocean-going ships</a:t>
            </a:r>
            <a:r>
              <a:rPr lang="en-US" sz="2525" dirty="0" smtClean="0"/>
              <a:t> transport products across the ocean, normally between countries</a:t>
            </a:r>
          </a:p>
          <a:p>
            <a:pPr lvl="1"/>
            <a:r>
              <a:rPr lang="en-US" sz="2525" i="1" dirty="0" smtClean="0"/>
              <a:t>Inland ships</a:t>
            </a:r>
            <a:r>
              <a:rPr lang="en-US" sz="2525" dirty="0" smtClean="0"/>
              <a:t> use rivers and lakes to transport products</a:t>
            </a:r>
          </a:p>
          <a:p>
            <a:pPr lvl="1"/>
            <a:r>
              <a:rPr lang="en-US" sz="2525" i="1" dirty="0" smtClean="0"/>
              <a:t>Coastal ships</a:t>
            </a:r>
            <a:r>
              <a:rPr lang="en-US" sz="2525" dirty="0" smtClean="0"/>
              <a:t> move products up and down the coastline of a country</a:t>
            </a:r>
          </a:p>
        </p:txBody>
      </p:sp>
    </p:spTree>
    <p:extLst>
      <p:ext uri="{BB962C8B-B14F-4D97-AF65-F5344CB8AC3E}">
        <p14:creationId xmlns:p14="http://schemas.microsoft.com/office/powerpoint/2010/main" val="2282751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Transportation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Ships can be modified for the type of cargo they carry</a:t>
            </a:r>
          </a:p>
          <a:p>
            <a:pPr lvl="1"/>
            <a:r>
              <a:rPr lang="en-US" sz="2525" i="1" dirty="0" smtClean="0"/>
              <a:t>Tankers</a:t>
            </a:r>
            <a:r>
              <a:rPr lang="en-US" sz="2525" dirty="0" smtClean="0"/>
              <a:t> </a:t>
            </a:r>
            <a:r>
              <a:rPr lang="en-US" sz="2525" dirty="0"/>
              <a:t>are designed specifically for transporting petroleum oil</a:t>
            </a:r>
          </a:p>
          <a:p>
            <a:pPr lvl="1"/>
            <a:r>
              <a:rPr lang="en-US" sz="2525" i="1" dirty="0"/>
              <a:t>Barges</a:t>
            </a:r>
            <a:r>
              <a:rPr lang="en-US" sz="2525" dirty="0"/>
              <a:t> are large holding vessels that are towed or </a:t>
            </a:r>
            <a:r>
              <a:rPr lang="en-US" sz="2525" dirty="0" smtClean="0"/>
              <a:t>pushed</a:t>
            </a:r>
          </a:p>
          <a:p>
            <a:pPr lvl="1"/>
            <a:r>
              <a:rPr lang="en-US" sz="2525" i="1" dirty="0" smtClean="0"/>
              <a:t>Container ships </a:t>
            </a:r>
            <a:r>
              <a:rPr lang="en-US" sz="2525" dirty="0" smtClean="0"/>
              <a:t>are designed to hold large metal shipping containers for cargo shipped long distances</a:t>
            </a:r>
            <a:endParaRPr lang="en-US" sz="2525" i="1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78898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Transportation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/>
              <a:t>pipeline </a:t>
            </a:r>
            <a:r>
              <a:rPr lang="en-US" sz="2600" dirty="0"/>
              <a:t>is a line of connected pipes that carry liquids and gases over a long </a:t>
            </a:r>
            <a:r>
              <a:rPr lang="en-US" sz="2600" dirty="0" smtClean="0"/>
              <a:t>distance</a:t>
            </a:r>
          </a:p>
          <a:p>
            <a:pPr lvl="1"/>
            <a:r>
              <a:rPr lang="en-US" sz="2525" dirty="0" smtClean="0"/>
              <a:t>Limited in what it can carry</a:t>
            </a:r>
          </a:p>
          <a:p>
            <a:pPr lvl="1"/>
            <a:r>
              <a:rPr lang="en-US" sz="2525" dirty="0" smtClean="0"/>
              <a:t>Building is expensive, but operating cost is low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74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Transportation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Digital </a:t>
            </a:r>
            <a:r>
              <a:rPr lang="en-US" sz="2600" dirty="0" smtClean="0"/>
              <a:t>delivery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dirty="0"/>
              <a:t>norm for many </a:t>
            </a:r>
            <a:r>
              <a:rPr lang="en-US" sz="2525" dirty="0" smtClean="0"/>
              <a:t>products, </a:t>
            </a:r>
            <a:r>
              <a:rPr lang="en-US" sz="2525" dirty="0"/>
              <a:t>such as video games, </a:t>
            </a:r>
            <a:r>
              <a:rPr lang="en-US" sz="2525" dirty="0" smtClean="0"/>
              <a:t> e-books</a:t>
            </a:r>
            <a:r>
              <a:rPr lang="en-US" sz="2525" dirty="0"/>
              <a:t>, and music and </a:t>
            </a:r>
            <a:r>
              <a:rPr lang="en-US" sz="2525" dirty="0" smtClean="0"/>
              <a:t>movie downloads</a:t>
            </a:r>
          </a:p>
          <a:p>
            <a:pPr lvl="1"/>
            <a:r>
              <a:rPr lang="en-US" sz="2525" dirty="0" smtClean="0"/>
              <a:t>Relatively inexpensive and time-saving</a:t>
            </a:r>
          </a:p>
          <a:p>
            <a:pPr lvl="1"/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50952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Storage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Products need protection from weather, theft, and damage</a:t>
            </a:r>
          </a:p>
          <a:p>
            <a:pPr lvl="1"/>
            <a:r>
              <a:rPr lang="en-US" sz="2525" b="1" dirty="0" smtClean="0"/>
              <a:t>Private warehouses </a:t>
            </a:r>
            <a:r>
              <a:rPr lang="en-US" sz="2525" dirty="0" smtClean="0"/>
              <a:t>are owned by companies for storage of their own goods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public warehouse </a:t>
            </a:r>
            <a:r>
              <a:rPr lang="en-US" sz="2525" dirty="0" smtClean="0"/>
              <a:t>rents storage space to any company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038073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Supply Chain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supply chain </a:t>
            </a:r>
            <a:r>
              <a:rPr lang="en-US" sz="2600" dirty="0" smtClean="0"/>
              <a:t>is the businesses, people, and activities involved in turning raw materials into products and delivering them to end users</a:t>
            </a:r>
          </a:p>
          <a:p>
            <a:r>
              <a:rPr lang="en-US" sz="2600" b="1" dirty="0"/>
              <a:t>Supply chain management </a:t>
            </a:r>
            <a:r>
              <a:rPr lang="en-US" sz="2600" dirty="0"/>
              <a:t>is coordinating the events happening throughout the supply </a:t>
            </a:r>
            <a:r>
              <a:rPr lang="en-US" sz="2600" dirty="0" smtClean="0"/>
              <a:t>chain </a:t>
            </a:r>
            <a:endParaRPr lang="en-US" sz="2600" b="1" dirty="0"/>
          </a:p>
          <a:p>
            <a:pPr lvl="1"/>
            <a:r>
              <a:rPr lang="en-US" sz="2525" dirty="0"/>
              <a:t>Also called </a:t>
            </a:r>
            <a:r>
              <a:rPr lang="en-US" sz="2525" i="1" dirty="0"/>
              <a:t>channel </a:t>
            </a:r>
            <a:r>
              <a:rPr lang="en-US" sz="2525" i="1" dirty="0" smtClean="0"/>
              <a:t>management</a:t>
            </a:r>
            <a:endParaRPr lang="en-US" sz="2525" dirty="0"/>
          </a:p>
          <a:p>
            <a:pPr lvl="1"/>
            <a:r>
              <a:rPr lang="en-US" sz="2525" dirty="0" smtClean="0"/>
              <a:t>Effective management results in several benefits</a:t>
            </a:r>
            <a:endParaRPr lang="en-US" sz="2525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198433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Supply Chain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Benefits of effective supply chain management</a:t>
            </a:r>
          </a:p>
          <a:p>
            <a:pPr lvl="1"/>
            <a:r>
              <a:rPr lang="en-US" sz="2525" dirty="0" smtClean="0"/>
              <a:t>Streamlined inventories</a:t>
            </a:r>
          </a:p>
          <a:p>
            <a:pPr lvl="1"/>
            <a:r>
              <a:rPr lang="en-US" sz="2525" dirty="0" smtClean="0"/>
              <a:t>Lower operating costs</a:t>
            </a:r>
          </a:p>
          <a:p>
            <a:pPr lvl="1"/>
            <a:r>
              <a:rPr lang="en-US" sz="2525" dirty="0" smtClean="0"/>
              <a:t>Timely product availability</a:t>
            </a:r>
          </a:p>
          <a:p>
            <a:pPr lvl="1"/>
            <a:r>
              <a:rPr lang="en-US" sz="2525" dirty="0" smtClean="0"/>
              <a:t>Increased customer satisfaction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21991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supply chain</a:t>
            </a:r>
          </a:p>
          <a:p>
            <a:r>
              <a:rPr lang="en-US" sz="2800" dirty="0" smtClean="0"/>
              <a:t>channel of distribution</a:t>
            </a:r>
          </a:p>
          <a:p>
            <a:r>
              <a:rPr lang="en-US" sz="2800" dirty="0" smtClean="0"/>
              <a:t>intermediary </a:t>
            </a:r>
          </a:p>
          <a:p>
            <a:r>
              <a:rPr lang="en-US" sz="2800" dirty="0" smtClean="0"/>
              <a:t>bulk-breaking</a:t>
            </a:r>
          </a:p>
          <a:p>
            <a:r>
              <a:rPr lang="en-US" sz="2800" dirty="0" err="1" smtClean="0"/>
              <a:t>nonstore</a:t>
            </a:r>
            <a:r>
              <a:rPr lang="en-US" sz="2800" dirty="0" smtClean="0"/>
              <a:t> retailer</a:t>
            </a:r>
          </a:p>
          <a:p>
            <a:r>
              <a:rPr lang="en-US" sz="2800" dirty="0" smtClean="0"/>
              <a:t>e-</a:t>
            </a:r>
            <a:r>
              <a:rPr lang="en-US" sz="2800" dirty="0" err="1" smtClean="0"/>
              <a:t>tailer</a:t>
            </a:r>
            <a:endParaRPr lang="en-US" sz="2800" dirty="0" smtClean="0"/>
          </a:p>
          <a:p>
            <a:r>
              <a:rPr lang="en-US" sz="2800" dirty="0" smtClean="0"/>
              <a:t>multi-channel retailer</a:t>
            </a:r>
          </a:p>
          <a:p>
            <a:r>
              <a:rPr lang="en-US" sz="2800" dirty="0" smtClean="0"/>
              <a:t>direct channel</a:t>
            </a:r>
          </a:p>
          <a:p>
            <a:r>
              <a:rPr lang="en-US" sz="2800" dirty="0"/>
              <a:t>indirect channel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retailer channel</a:t>
            </a:r>
          </a:p>
          <a:p>
            <a:r>
              <a:rPr lang="en-US" sz="2800" dirty="0" smtClean="0"/>
              <a:t>wholesaler channel</a:t>
            </a:r>
          </a:p>
          <a:p>
            <a:r>
              <a:rPr lang="en-US" sz="2800" dirty="0" smtClean="0"/>
              <a:t>agent/broker channel</a:t>
            </a:r>
          </a:p>
          <a:p>
            <a:r>
              <a:rPr lang="en-US" sz="2800" dirty="0" smtClean="0"/>
              <a:t>industrial goods</a:t>
            </a:r>
          </a:p>
          <a:p>
            <a:r>
              <a:rPr lang="en-US" sz="2800" dirty="0" smtClean="0"/>
              <a:t>industrial distributor channel</a:t>
            </a:r>
          </a:p>
          <a:p>
            <a:r>
              <a:rPr lang="en-US" sz="2800" dirty="0" smtClean="0"/>
              <a:t>agent/broker industrial distributor channel </a:t>
            </a:r>
          </a:p>
          <a:p>
            <a:r>
              <a:rPr lang="en-US" sz="2800" dirty="0" smtClean="0"/>
              <a:t>channel conflict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81306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Supply Chain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supply chain manager </a:t>
            </a:r>
            <a:r>
              <a:rPr lang="en-US" sz="2600" dirty="0" smtClean="0"/>
              <a:t>coordinates and monitors all the distribution activities, from building the product to delivery to the end user </a:t>
            </a:r>
          </a:p>
          <a:p>
            <a:r>
              <a:rPr lang="en-US" sz="2600" dirty="0" smtClean="0"/>
              <a:t>Several factors should be considered before deciding which channel of distribution to use </a:t>
            </a:r>
          </a:p>
          <a:p>
            <a:pPr lvl="1"/>
            <a:r>
              <a:rPr lang="en-US" sz="2525" dirty="0" smtClean="0"/>
              <a:t>Characteristics of the target market</a:t>
            </a:r>
          </a:p>
          <a:p>
            <a:pPr lvl="1"/>
            <a:r>
              <a:rPr lang="en-US" sz="2525" dirty="0" smtClean="0"/>
              <a:t>Distribution requirements of the product itself</a:t>
            </a:r>
          </a:p>
          <a:p>
            <a:pPr lvl="1"/>
            <a:r>
              <a:rPr lang="en-US" sz="2525" dirty="0" smtClean="0"/>
              <a:t>Impact of distribution cost on final price</a:t>
            </a:r>
          </a:p>
          <a:p>
            <a:pPr lvl="1"/>
            <a:r>
              <a:rPr lang="en-US" sz="2525" dirty="0" smtClean="0"/>
              <a:t>Level of distribution used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9329619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Supply Chain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Objectives must be identified for the distribution channel </a:t>
            </a:r>
          </a:p>
          <a:p>
            <a:pPr lvl="1"/>
            <a:r>
              <a:rPr lang="en-US" sz="2525" dirty="0" smtClean="0"/>
              <a:t>Who is the target market? </a:t>
            </a:r>
          </a:p>
          <a:p>
            <a:pPr lvl="1"/>
            <a:r>
              <a:rPr lang="en-US" sz="2525" dirty="0" smtClean="0"/>
              <a:t>When do the customers buy? </a:t>
            </a:r>
          </a:p>
          <a:p>
            <a:pPr lvl="1"/>
            <a:r>
              <a:rPr lang="en-US" sz="2525" dirty="0" smtClean="0"/>
              <a:t>Where do they go to buy? </a:t>
            </a:r>
          </a:p>
          <a:p>
            <a:pPr lvl="1"/>
            <a:r>
              <a:rPr lang="en-US" sz="2525" dirty="0" smtClean="0"/>
              <a:t>Why do they buy? </a:t>
            </a:r>
          </a:p>
          <a:p>
            <a:pPr lvl="1"/>
            <a:r>
              <a:rPr lang="en-US" sz="2525" dirty="0" smtClean="0"/>
              <a:t>How do they buy?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772604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Supply Chain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Product considerations are important when selecting the channel of distribution</a:t>
            </a:r>
          </a:p>
          <a:p>
            <a:pPr lvl="1"/>
            <a:r>
              <a:rPr lang="en-US" sz="2525" dirty="0" smtClean="0"/>
              <a:t>Determine product’s life</a:t>
            </a:r>
          </a:p>
          <a:p>
            <a:pPr lvl="1"/>
            <a:r>
              <a:rPr lang="en-US" sz="2525" dirty="0" smtClean="0"/>
              <a:t>Product life cycle affects when to transport products</a:t>
            </a:r>
          </a:p>
          <a:p>
            <a:r>
              <a:rPr lang="en-US" sz="2600" dirty="0" smtClean="0"/>
              <a:t>The method of transportation will influence the price the end user pays for the product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0552131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Supply Chain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method of transportation will influence the price the end user pays for the product</a:t>
            </a:r>
          </a:p>
          <a:p>
            <a:pPr lvl="1"/>
            <a:r>
              <a:rPr lang="en-US" sz="2525" dirty="0" smtClean="0"/>
              <a:t>Product price may be high if product is shipped quickly</a:t>
            </a:r>
          </a:p>
          <a:p>
            <a:pPr lvl="1"/>
            <a:r>
              <a:rPr lang="en-US" sz="2525" dirty="0" smtClean="0"/>
              <a:t>Prices kept low by using less-costly shipping options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7295088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Supply Chain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level of distribution plays a role in the channel that is selected </a:t>
            </a:r>
            <a:endParaRPr lang="en-US" sz="2600" b="1" dirty="0" smtClean="0"/>
          </a:p>
          <a:p>
            <a:pPr lvl="1"/>
            <a:r>
              <a:rPr lang="en-US" sz="2525" b="1" dirty="0" smtClean="0"/>
              <a:t>Intensive distribution </a:t>
            </a:r>
            <a:r>
              <a:rPr lang="en-US" sz="2525" dirty="0" smtClean="0"/>
              <a:t>is when product is placed in every potential sales situation possible </a:t>
            </a:r>
          </a:p>
          <a:p>
            <a:pPr lvl="1"/>
            <a:r>
              <a:rPr lang="en-US" sz="2525" b="1" dirty="0" smtClean="0"/>
              <a:t>Selective distribution </a:t>
            </a:r>
            <a:r>
              <a:rPr lang="en-US" sz="2525" dirty="0" smtClean="0"/>
              <a:t>is selecting only certain places the manufacturer or wholesaler wants a product to be sold </a:t>
            </a:r>
          </a:p>
          <a:p>
            <a:pPr lvl="1"/>
            <a:r>
              <a:rPr lang="en-US" sz="2525" b="1" dirty="0" smtClean="0"/>
              <a:t>Exclusive distribution</a:t>
            </a:r>
            <a:r>
              <a:rPr lang="en-US" sz="2525" dirty="0" smtClean="0"/>
              <a:t> occurs when there is only one distributor of products in a market area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24957499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Distribution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Before distributing products to foreign markets, many issues must be addressed</a:t>
            </a:r>
          </a:p>
          <a:p>
            <a:pPr lvl="1"/>
            <a:r>
              <a:rPr lang="en-US" sz="2525" dirty="0" smtClean="0"/>
              <a:t>Does the company appeal to the foreign markets being considered?</a:t>
            </a:r>
          </a:p>
          <a:p>
            <a:pPr lvl="1"/>
            <a:r>
              <a:rPr lang="en-US" sz="2525" dirty="0" smtClean="0"/>
              <a:t>Are there any cultural issues that would influence consumer acceptance of the products?</a:t>
            </a:r>
          </a:p>
          <a:p>
            <a:pPr lvl="1"/>
            <a:r>
              <a:rPr lang="en-US" sz="2525" dirty="0" smtClean="0"/>
              <a:t>Does the foreign market have the necessary technology to make conducting business seamless?</a:t>
            </a:r>
          </a:p>
          <a:p>
            <a:pPr lvl="1"/>
            <a:r>
              <a:rPr lang="en-US" sz="2525" dirty="0" smtClean="0"/>
              <a:t>What are the logistics of getting the product to the foreign market?</a:t>
            </a:r>
          </a:p>
          <a:p>
            <a:pPr lvl="1"/>
            <a:r>
              <a:rPr lang="en-US" sz="2525" dirty="0" smtClean="0"/>
              <a:t>Are there labor issues in the foreign country?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5910133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Distribution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b="1" dirty="0" smtClean="0"/>
              <a:t>export management company </a:t>
            </a:r>
            <a:r>
              <a:rPr lang="en-US" sz="2600" dirty="0" smtClean="0"/>
              <a:t>is an independent company that provides support services, such as warehousing, shipping, insuring, and billing, on behalf of another business </a:t>
            </a:r>
          </a:p>
          <a:p>
            <a:pPr lvl="1"/>
            <a:r>
              <a:rPr lang="en-US" sz="2525" dirty="0" smtClean="0"/>
              <a:t>Also called an </a:t>
            </a:r>
            <a:r>
              <a:rPr lang="en-US" sz="2525" i="1" dirty="0" smtClean="0"/>
              <a:t>export trading company</a:t>
            </a:r>
          </a:p>
          <a:p>
            <a:pPr lvl="1"/>
            <a:r>
              <a:rPr lang="en-US" sz="2525" dirty="0" smtClean="0"/>
              <a:t>Helps businesses with foreign customs offices; documentation; and sizing, weight, and measurement conversions</a:t>
            </a:r>
            <a:r>
              <a:rPr lang="en-US" sz="2525" i="1" dirty="0" smtClean="0"/>
              <a:t>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3599960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000250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role does physical distribution </a:t>
            </a:r>
            <a:r>
              <a:rPr lang="en-US" sz="2800" dirty="0" smtClean="0"/>
              <a:t>play </a:t>
            </a:r>
            <a:r>
              <a:rPr lang="en-US" sz="2800" dirty="0"/>
              <a:t>in product promotion?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It </a:t>
            </a:r>
            <a:r>
              <a:rPr lang="en-US" sz="2800" dirty="0">
                <a:solidFill>
                  <a:srgbClr val="00B0F0"/>
                </a:solidFill>
              </a:rPr>
              <a:t>makes products available where </a:t>
            </a:r>
            <a:r>
              <a:rPr lang="en-US" sz="2800" dirty="0" smtClean="0">
                <a:solidFill>
                  <a:srgbClr val="00B0F0"/>
                </a:solidFill>
              </a:rPr>
              <a:t>needed</a:t>
            </a:r>
            <a:r>
              <a:rPr lang="en-US" sz="2800" dirty="0">
                <a:solidFill>
                  <a:srgbClr val="00B0F0"/>
                </a:solidFill>
              </a:rPr>
              <a:t>, correctly fills orders, and </a:t>
            </a:r>
            <a:r>
              <a:rPr lang="en-US" sz="2800" dirty="0" smtClean="0">
                <a:solidFill>
                  <a:srgbClr val="00B0F0"/>
                </a:solidFill>
              </a:rPr>
              <a:t>provides </a:t>
            </a:r>
            <a:r>
              <a:rPr lang="en-US" sz="2800" dirty="0">
                <a:solidFill>
                  <a:srgbClr val="00B0F0"/>
                </a:solidFill>
              </a:rPr>
              <a:t>on-time delivery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What is the goal of distribution?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goal is to utilize the best distribution services for the lowest cost. Efficient distribution services help to keep customer prices lower.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15.2 Review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80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What </a:t>
            </a:r>
            <a:r>
              <a:rPr lang="en-US" sz="2800" dirty="0"/>
              <a:t>options does a business have if it </a:t>
            </a:r>
            <a:r>
              <a:rPr lang="en-US" sz="2800" dirty="0" smtClean="0"/>
              <a:t>does </a:t>
            </a:r>
            <a:r>
              <a:rPr lang="en-US" sz="2800" dirty="0"/>
              <a:t>not have enough storage space </a:t>
            </a:r>
            <a:r>
              <a:rPr lang="en-US" sz="2800" dirty="0" smtClean="0"/>
              <a:t>within </a:t>
            </a:r>
            <a:r>
              <a:rPr lang="en-US" sz="2800" dirty="0"/>
              <a:t>its facility?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If </a:t>
            </a:r>
            <a:r>
              <a:rPr lang="en-US" sz="2800" dirty="0">
                <a:solidFill>
                  <a:srgbClr val="00B0F0"/>
                </a:solidFill>
              </a:rPr>
              <a:t>a business does not have enough </a:t>
            </a:r>
            <a:r>
              <a:rPr lang="en-US" sz="2800" dirty="0" smtClean="0">
                <a:solidFill>
                  <a:srgbClr val="00B0F0"/>
                </a:solidFill>
              </a:rPr>
              <a:t>storage </a:t>
            </a:r>
            <a:r>
              <a:rPr lang="en-US" sz="2800" dirty="0">
                <a:solidFill>
                  <a:srgbClr val="00B0F0"/>
                </a:solidFill>
              </a:rPr>
              <a:t>space within its facility, it will need </a:t>
            </a:r>
            <a:r>
              <a:rPr lang="en-US" sz="2800" dirty="0" smtClean="0">
                <a:solidFill>
                  <a:srgbClr val="00B0F0"/>
                </a:solidFill>
              </a:rPr>
              <a:t>to </a:t>
            </a:r>
            <a:r>
              <a:rPr lang="en-US" sz="2800" dirty="0">
                <a:solidFill>
                  <a:srgbClr val="00B0F0"/>
                </a:solidFill>
              </a:rPr>
              <a:t>rent, lease, or build space. Businesses </a:t>
            </a:r>
            <a:r>
              <a:rPr lang="en-US" sz="2800" dirty="0" smtClean="0">
                <a:solidFill>
                  <a:srgbClr val="00B0F0"/>
                </a:solidFill>
              </a:rPr>
              <a:t>might </a:t>
            </a:r>
            <a:r>
              <a:rPr lang="en-US" sz="2800" dirty="0">
                <a:solidFill>
                  <a:srgbClr val="00B0F0"/>
                </a:solidFill>
              </a:rPr>
              <a:t>also use wholesalers to store </a:t>
            </a:r>
            <a:r>
              <a:rPr lang="en-US" sz="2800" dirty="0" smtClean="0">
                <a:solidFill>
                  <a:srgbClr val="00B0F0"/>
                </a:solidFill>
              </a:rPr>
              <a:t>products </a:t>
            </a:r>
            <a:r>
              <a:rPr lang="en-US" sz="2800" dirty="0">
                <a:solidFill>
                  <a:srgbClr val="00B0F0"/>
                </a:solidFill>
              </a:rPr>
              <a:t>until they are needed.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15.2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7909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Provide </a:t>
            </a:r>
            <a:r>
              <a:rPr lang="en-US" sz="2800" dirty="0"/>
              <a:t>an example of the benefits of </a:t>
            </a:r>
            <a:r>
              <a:rPr lang="en-US" sz="2800" dirty="0" smtClean="0"/>
              <a:t>effective </a:t>
            </a:r>
            <a:r>
              <a:rPr lang="en-US" sz="2800" dirty="0"/>
              <a:t>supply chain management.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Any) Streamlined inventories; lower </a:t>
            </a:r>
            <a:r>
              <a:rPr lang="en-US" sz="2800" dirty="0" smtClean="0">
                <a:solidFill>
                  <a:srgbClr val="00B0F0"/>
                </a:solidFill>
              </a:rPr>
              <a:t>operating </a:t>
            </a:r>
            <a:r>
              <a:rPr lang="en-US" sz="2800" dirty="0">
                <a:solidFill>
                  <a:srgbClr val="00B0F0"/>
                </a:solidFill>
              </a:rPr>
              <a:t>costs; timely product </a:t>
            </a:r>
            <a:r>
              <a:rPr lang="en-US" sz="2800" dirty="0" smtClean="0">
                <a:solidFill>
                  <a:srgbClr val="00B0F0"/>
                </a:solidFill>
              </a:rPr>
              <a:t>availability</a:t>
            </a:r>
            <a:r>
              <a:rPr lang="en-US" sz="2800" dirty="0">
                <a:solidFill>
                  <a:srgbClr val="00B0F0"/>
                </a:solidFill>
              </a:rPr>
              <a:t>; and increased customer </a:t>
            </a:r>
            <a:r>
              <a:rPr lang="en-US" sz="2800" dirty="0" smtClean="0">
                <a:solidFill>
                  <a:srgbClr val="00B0F0"/>
                </a:solidFill>
              </a:rPr>
              <a:t>satisfaction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15.2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528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Why is place an important P in the marketing mix?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26910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85737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Explain </a:t>
            </a:r>
            <a:r>
              <a:rPr lang="en-US" sz="2800" dirty="0"/>
              <a:t>why distribution can be a challenge </a:t>
            </a:r>
            <a:r>
              <a:rPr lang="en-US" sz="2800" dirty="0" smtClean="0"/>
              <a:t>when </a:t>
            </a:r>
            <a:r>
              <a:rPr lang="en-US" sz="2800" dirty="0"/>
              <a:t>selling into other countries.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Distribution </a:t>
            </a:r>
            <a:r>
              <a:rPr lang="en-US" sz="2800" dirty="0">
                <a:solidFill>
                  <a:srgbClr val="00B0F0"/>
                </a:solidFill>
              </a:rPr>
              <a:t>can be a </a:t>
            </a:r>
            <a:r>
              <a:rPr lang="en-US" sz="2800" dirty="0" smtClean="0">
                <a:solidFill>
                  <a:srgbClr val="00B0F0"/>
                </a:solidFill>
              </a:rPr>
              <a:t>challenge, </a:t>
            </a:r>
            <a:r>
              <a:rPr lang="en-US" sz="2800" dirty="0">
                <a:solidFill>
                  <a:srgbClr val="00B0F0"/>
                </a:solidFill>
              </a:rPr>
              <a:t>as other </a:t>
            </a:r>
            <a:r>
              <a:rPr lang="en-US" sz="2800" dirty="0" smtClean="0">
                <a:solidFill>
                  <a:srgbClr val="00B0F0"/>
                </a:solidFill>
              </a:rPr>
              <a:t>countries might </a:t>
            </a:r>
            <a:r>
              <a:rPr lang="en-US" sz="2800" dirty="0">
                <a:solidFill>
                  <a:srgbClr val="00B0F0"/>
                </a:solidFill>
              </a:rPr>
              <a:t>not have the </a:t>
            </a:r>
            <a:r>
              <a:rPr lang="en-US" sz="2800" dirty="0" smtClean="0">
                <a:solidFill>
                  <a:srgbClr val="00B0F0"/>
                </a:solidFill>
              </a:rPr>
              <a:t>quality </a:t>
            </a:r>
            <a:r>
              <a:rPr lang="en-US" sz="2800" dirty="0">
                <a:solidFill>
                  <a:srgbClr val="00B0F0"/>
                </a:solidFill>
              </a:rPr>
              <a:t>of </a:t>
            </a:r>
            <a:r>
              <a:rPr lang="en-US" sz="2800" dirty="0" smtClean="0">
                <a:solidFill>
                  <a:srgbClr val="00B0F0"/>
                </a:solidFill>
              </a:rPr>
              <a:t>transportation </a:t>
            </a:r>
            <a:r>
              <a:rPr lang="en-US" sz="2800" dirty="0">
                <a:solidFill>
                  <a:srgbClr val="00B0F0"/>
                </a:solidFill>
              </a:rPr>
              <a:t>infrastructure, including roads </a:t>
            </a:r>
            <a:r>
              <a:rPr lang="en-US" sz="2800" dirty="0" smtClean="0">
                <a:solidFill>
                  <a:srgbClr val="00B0F0"/>
                </a:solidFill>
              </a:rPr>
              <a:t>and </a:t>
            </a:r>
            <a:r>
              <a:rPr lang="en-US" sz="2800" dirty="0">
                <a:solidFill>
                  <a:srgbClr val="00B0F0"/>
                </a:solidFill>
              </a:rPr>
              <a:t>airports, </a:t>
            </a:r>
            <a:r>
              <a:rPr lang="en-US" sz="2800" dirty="0" smtClean="0">
                <a:solidFill>
                  <a:srgbClr val="00B0F0"/>
                </a:solidFill>
              </a:rPr>
              <a:t>needed</a:t>
            </a:r>
            <a:r>
              <a:rPr lang="en-US" sz="2800" dirty="0">
                <a:solidFill>
                  <a:srgbClr val="00B0F0"/>
                </a:solidFill>
              </a:rPr>
              <a:t>. In less-developed </a:t>
            </a:r>
            <a:r>
              <a:rPr lang="en-US" sz="2800" dirty="0" smtClean="0">
                <a:solidFill>
                  <a:srgbClr val="00B0F0"/>
                </a:solidFill>
              </a:rPr>
              <a:t>countries</a:t>
            </a:r>
            <a:r>
              <a:rPr lang="en-US" sz="2800" dirty="0">
                <a:solidFill>
                  <a:srgbClr val="00B0F0"/>
                </a:solidFill>
              </a:rPr>
              <a:t>, basic infrastructure </a:t>
            </a:r>
            <a:r>
              <a:rPr lang="en-US" sz="2800" dirty="0" smtClean="0">
                <a:solidFill>
                  <a:srgbClr val="00B0F0"/>
                </a:solidFill>
              </a:rPr>
              <a:t>services, </a:t>
            </a:r>
            <a:r>
              <a:rPr lang="en-US" sz="2800" dirty="0">
                <a:solidFill>
                  <a:srgbClr val="00B0F0"/>
                </a:solidFill>
              </a:rPr>
              <a:t>such as electricity, telephone </a:t>
            </a:r>
            <a:r>
              <a:rPr lang="en-US" sz="2800" dirty="0" smtClean="0">
                <a:solidFill>
                  <a:srgbClr val="00B0F0"/>
                </a:solidFill>
              </a:rPr>
              <a:t>services</a:t>
            </a:r>
            <a:r>
              <a:rPr lang="en-US" sz="2800" dirty="0">
                <a:solidFill>
                  <a:srgbClr val="00B0F0"/>
                </a:solidFill>
              </a:rPr>
              <a:t>, and Internet connectivity, might be inadequate.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15.2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1420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Place</a:t>
            </a:r>
            <a:r>
              <a:rPr lang="en-US" sz="2600" dirty="0" smtClean="0"/>
              <a:t> refers to the activities involved in getting a good or service to the end user</a:t>
            </a:r>
          </a:p>
          <a:p>
            <a:pPr lvl="1"/>
            <a:r>
              <a:rPr lang="en-US" sz="2525" dirty="0" smtClean="0"/>
              <a:t>Involves determining when, where, and how products get to customers</a:t>
            </a:r>
          </a:p>
          <a:p>
            <a:pPr lvl="1"/>
            <a:r>
              <a:rPr lang="en-US" sz="2525" dirty="0" smtClean="0"/>
              <a:t>Also known as </a:t>
            </a:r>
            <a:r>
              <a:rPr lang="en-US" sz="2525" i="1" dirty="0" smtClean="0"/>
              <a:t>distribution</a:t>
            </a:r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368858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supply chain </a:t>
            </a:r>
            <a:r>
              <a:rPr lang="en-US" sz="2600" dirty="0"/>
              <a:t>is the businesses, people, and activities involved in turning raw materials into products and delivering them to end </a:t>
            </a:r>
            <a:r>
              <a:rPr lang="en-US" sz="2600" dirty="0" smtClean="0"/>
              <a:t>users </a:t>
            </a:r>
            <a:endParaRPr lang="en-US" sz="2600" dirty="0"/>
          </a:p>
          <a:p>
            <a:r>
              <a:rPr lang="en-US" sz="2600" dirty="0"/>
              <a:t>A </a:t>
            </a:r>
            <a:r>
              <a:rPr lang="en-US" sz="2600" b="1" dirty="0"/>
              <a:t>channel of distribution </a:t>
            </a:r>
            <a:r>
              <a:rPr lang="en-US" sz="2600" dirty="0"/>
              <a:t>is the </a:t>
            </a:r>
            <a:r>
              <a:rPr lang="en-US" sz="2600" i="1" dirty="0"/>
              <a:t>path</a:t>
            </a:r>
            <a:r>
              <a:rPr lang="en-US" sz="2600" dirty="0"/>
              <a:t> that goods take </a:t>
            </a:r>
            <a:r>
              <a:rPr lang="en-US" sz="2600" dirty="0" smtClean="0"/>
              <a:t>through </a:t>
            </a:r>
            <a:r>
              <a:rPr lang="en-US" sz="2600" dirty="0"/>
              <a:t>the supply </a:t>
            </a:r>
            <a:r>
              <a:rPr lang="en-US" sz="2600" dirty="0" smtClean="0"/>
              <a:t>chain</a:t>
            </a:r>
          </a:p>
          <a:p>
            <a:r>
              <a:rPr lang="en-US" sz="2600" i="1" dirty="0" smtClean="0"/>
              <a:t>Channel members</a:t>
            </a:r>
            <a:r>
              <a:rPr lang="en-US" sz="2600" dirty="0" smtClean="0"/>
              <a:t> are the organizations that help move products from their origination to the consumer 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1037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Producers</a:t>
            </a:r>
            <a:r>
              <a:rPr lang="en-US" sz="2600" dirty="0" smtClean="0"/>
              <a:t> are businesses that create goods or services</a:t>
            </a:r>
          </a:p>
          <a:p>
            <a:pPr lvl="1"/>
            <a:r>
              <a:rPr lang="en-US" sz="2525" dirty="0" smtClean="0"/>
              <a:t>Needed to create the end product</a:t>
            </a:r>
          </a:p>
          <a:p>
            <a:pPr lvl="1"/>
            <a:r>
              <a:rPr lang="en-US" sz="2525" dirty="0" smtClean="0"/>
              <a:t>Create three basic types of products</a:t>
            </a:r>
          </a:p>
          <a:p>
            <a:pPr lvl="2"/>
            <a:r>
              <a:rPr lang="en-US" sz="2450" dirty="0" smtClean="0"/>
              <a:t>Natural resources</a:t>
            </a:r>
          </a:p>
          <a:p>
            <a:pPr lvl="2"/>
            <a:r>
              <a:rPr lang="en-US" sz="2450" dirty="0" smtClean="0"/>
              <a:t>Agricultural products</a:t>
            </a:r>
          </a:p>
          <a:p>
            <a:pPr lvl="2"/>
            <a:r>
              <a:rPr lang="en-US" sz="2450" dirty="0" smtClean="0"/>
              <a:t>Finished goods</a:t>
            </a:r>
          </a:p>
        </p:txBody>
      </p:sp>
    </p:spTree>
    <p:extLst>
      <p:ext uri="{BB962C8B-B14F-4D97-AF65-F5344CB8AC3E}">
        <p14:creationId xmlns:p14="http://schemas.microsoft.com/office/powerpoint/2010/main" val="105993624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2092</Words>
  <Application>Microsoft Office PowerPoint</Application>
  <PresentationFormat>On-screen Show (4:3)</PresentationFormat>
  <Paragraphs>276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Palatino Linotype</vt:lpstr>
      <vt:lpstr>Trebuchet MS</vt:lpstr>
      <vt:lpstr>Arial</vt:lpstr>
      <vt:lpstr>Calibri</vt:lpstr>
      <vt:lpstr>Verdana</vt:lpstr>
      <vt:lpstr>Tahoma</vt:lpstr>
      <vt:lpstr>Helvetica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15.1 </vt:lpstr>
      <vt:lpstr>Learning Objectives</vt:lpstr>
      <vt:lpstr>Key Terms</vt:lpstr>
      <vt:lpstr>Essential Question</vt:lpstr>
      <vt:lpstr>Place</vt:lpstr>
      <vt:lpstr>Place (Continued)</vt:lpstr>
      <vt:lpstr>Place (Continued)</vt:lpstr>
      <vt:lpstr>Place (Continued)</vt:lpstr>
      <vt:lpstr>Place (Continued)</vt:lpstr>
      <vt:lpstr>Place (Continued)</vt:lpstr>
      <vt:lpstr>Place (Continued)</vt:lpstr>
      <vt:lpstr>Place (Continued)</vt:lpstr>
      <vt:lpstr>Place (Continued)</vt:lpstr>
      <vt:lpstr>Place (Continued)</vt:lpstr>
      <vt:lpstr>Place (Continued)</vt:lpstr>
      <vt:lpstr>Place (Continued)</vt:lpstr>
      <vt:lpstr>Place (Continued)</vt:lpstr>
      <vt:lpstr>Distribution Channels</vt:lpstr>
      <vt:lpstr>Distribution Channels (Continued)</vt:lpstr>
      <vt:lpstr>Distribution Channels (Continued)</vt:lpstr>
      <vt:lpstr>Distribution Channels (Continued)</vt:lpstr>
      <vt:lpstr>Distribution Channels (Continued)</vt:lpstr>
      <vt:lpstr>Distribution Channels (Continued)</vt:lpstr>
      <vt:lpstr>Distribution Channels (Continued)</vt:lpstr>
      <vt:lpstr>Channel Members</vt:lpstr>
      <vt:lpstr>Channel Members (Continued)</vt:lpstr>
      <vt:lpstr>Channel Members (Continued)</vt:lpstr>
      <vt:lpstr>Section 15.1 Review</vt:lpstr>
      <vt:lpstr>Section 15.1 Review (Continued)</vt:lpstr>
      <vt:lpstr>Section 15.1 Review (Continued)</vt:lpstr>
      <vt:lpstr>Section 15.1 Review (Continued)</vt:lpstr>
      <vt:lpstr>Section 15.2</vt:lpstr>
      <vt:lpstr>Learning Objectives</vt:lpstr>
      <vt:lpstr>Key Terms</vt:lpstr>
      <vt:lpstr>Essential Question </vt:lpstr>
      <vt:lpstr>Transportation </vt:lpstr>
      <vt:lpstr>Transportation (Continued)</vt:lpstr>
      <vt:lpstr>Transportation (Continued) </vt:lpstr>
      <vt:lpstr>Transportation (Continued) </vt:lpstr>
      <vt:lpstr>Transportation (Continued)</vt:lpstr>
      <vt:lpstr>Transportation (Continued) </vt:lpstr>
      <vt:lpstr>Transportation (Continued)</vt:lpstr>
      <vt:lpstr>Transportation (Continued)</vt:lpstr>
      <vt:lpstr>Transportation (Continued)</vt:lpstr>
      <vt:lpstr>Storage</vt:lpstr>
      <vt:lpstr>Supply Chain</vt:lpstr>
      <vt:lpstr>Supply Chain (Continued)</vt:lpstr>
      <vt:lpstr>Supply Chain (Continued)</vt:lpstr>
      <vt:lpstr>Supply Chain (Continued)</vt:lpstr>
      <vt:lpstr>Supply Chain (Continued)</vt:lpstr>
      <vt:lpstr>Supply Chain (Continued)</vt:lpstr>
      <vt:lpstr>Supply Chain (Continued)</vt:lpstr>
      <vt:lpstr>Global Distribution</vt:lpstr>
      <vt:lpstr>Global Distribution (Continued) </vt:lpstr>
      <vt:lpstr>Section 15.2 Review </vt:lpstr>
      <vt:lpstr>Section 15.2 Review (Continued) </vt:lpstr>
      <vt:lpstr>Section 15.2 Review (Continued) </vt:lpstr>
      <vt:lpstr>Section 15.2 Review (Continued)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2017-11-08T21:56:55Z</dcterms:created>
  <dcterms:modified xsi:type="dcterms:W3CDTF">2017-11-08T21:57:01Z</dcterms:modified>
</cp:coreProperties>
</file>